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41" r:id="rId5"/>
    <p:sldMasterId id="2147484546" r:id="rId6"/>
    <p:sldMasterId id="2147484548" r:id="rId7"/>
    <p:sldMasterId id="2147484550" r:id="rId8"/>
    <p:sldMasterId id="2147484555" r:id="rId9"/>
    <p:sldMasterId id="2147484557" r:id="rId10"/>
  </p:sldMasterIdLst>
  <p:notesMasterIdLst>
    <p:notesMasterId r:id="rId62"/>
  </p:notesMasterIdLst>
  <p:handoutMasterIdLst>
    <p:handoutMasterId r:id="rId63"/>
  </p:handoutMasterIdLst>
  <p:sldIdLst>
    <p:sldId id="1502" r:id="rId11"/>
    <p:sldId id="1531" r:id="rId12"/>
    <p:sldId id="1632" r:id="rId13"/>
    <p:sldId id="1504" r:id="rId14"/>
    <p:sldId id="1508" r:id="rId15"/>
    <p:sldId id="1551" r:id="rId16"/>
    <p:sldId id="1541" r:id="rId17"/>
    <p:sldId id="1559" r:id="rId18"/>
    <p:sldId id="1560" r:id="rId19"/>
    <p:sldId id="315" r:id="rId20"/>
    <p:sldId id="1553" r:id="rId21"/>
    <p:sldId id="1554" r:id="rId22"/>
    <p:sldId id="1557" r:id="rId23"/>
    <p:sldId id="1558" r:id="rId24"/>
    <p:sldId id="1549" r:id="rId25"/>
    <p:sldId id="1536" r:id="rId26"/>
    <p:sldId id="1545" r:id="rId27"/>
    <p:sldId id="1546" r:id="rId28"/>
    <p:sldId id="1547" r:id="rId29"/>
    <p:sldId id="1548" r:id="rId30"/>
    <p:sldId id="1641" r:id="rId31"/>
    <p:sldId id="1642" r:id="rId32"/>
    <p:sldId id="1646" r:id="rId33"/>
    <p:sldId id="1643" r:id="rId34"/>
    <p:sldId id="1661" r:id="rId35"/>
    <p:sldId id="1645" r:id="rId36"/>
    <p:sldId id="1616" r:id="rId37"/>
    <p:sldId id="1617" r:id="rId38"/>
    <p:sldId id="1618" r:id="rId39"/>
    <p:sldId id="1619" r:id="rId40"/>
    <p:sldId id="1611" r:id="rId41"/>
    <p:sldId id="1651" r:id="rId42"/>
    <p:sldId id="1612" r:id="rId43"/>
    <p:sldId id="1613" r:id="rId44"/>
    <p:sldId id="1614" r:id="rId45"/>
    <p:sldId id="1615" r:id="rId46"/>
    <p:sldId id="1652" r:id="rId47"/>
    <p:sldId id="1658" r:id="rId48"/>
    <p:sldId id="1659" r:id="rId49"/>
    <p:sldId id="1660" r:id="rId50"/>
    <p:sldId id="1622" r:id="rId51"/>
    <p:sldId id="1634" r:id="rId52"/>
    <p:sldId id="1635" r:id="rId53"/>
    <p:sldId id="1644" r:id="rId54"/>
    <p:sldId id="1631" r:id="rId55"/>
    <p:sldId id="1620" r:id="rId56"/>
    <p:sldId id="1621" r:id="rId57"/>
    <p:sldId id="1627" r:id="rId58"/>
    <p:sldId id="1534" r:id="rId59"/>
    <p:sldId id="1530" r:id="rId60"/>
    <p:sldId id="1516"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502"/>
            <p14:sldId id="1531"/>
            <p14:sldId id="1632"/>
            <p14:sldId id="1504"/>
            <p14:sldId id="1508"/>
            <p14:sldId id="1551"/>
            <p14:sldId id="1541"/>
            <p14:sldId id="1559"/>
            <p14:sldId id="1560"/>
            <p14:sldId id="315"/>
            <p14:sldId id="1553"/>
            <p14:sldId id="1554"/>
            <p14:sldId id="1557"/>
            <p14:sldId id="1558"/>
            <p14:sldId id="1549"/>
            <p14:sldId id="1536"/>
            <p14:sldId id="1545"/>
            <p14:sldId id="1546"/>
            <p14:sldId id="1547"/>
            <p14:sldId id="1548"/>
            <p14:sldId id="1641"/>
            <p14:sldId id="1642"/>
            <p14:sldId id="1646"/>
            <p14:sldId id="1643"/>
            <p14:sldId id="1661"/>
            <p14:sldId id="1645"/>
            <p14:sldId id="1616"/>
            <p14:sldId id="1617"/>
            <p14:sldId id="1618"/>
            <p14:sldId id="1619"/>
            <p14:sldId id="1611"/>
            <p14:sldId id="1651"/>
            <p14:sldId id="1612"/>
            <p14:sldId id="1613"/>
            <p14:sldId id="1614"/>
            <p14:sldId id="1615"/>
            <p14:sldId id="1652"/>
            <p14:sldId id="1658"/>
            <p14:sldId id="1659"/>
            <p14:sldId id="1660"/>
            <p14:sldId id="1622"/>
            <p14:sldId id="1634"/>
            <p14:sldId id="1635"/>
            <p14:sldId id="1644"/>
            <p14:sldId id="1631"/>
            <p14:sldId id="1620"/>
            <p14:sldId id="1621"/>
            <p14:sldId id="1627"/>
            <p14:sldId id="1534"/>
            <p14:sldId id="1530"/>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107C10"/>
    <a:srgbClr val="FFB900"/>
    <a:srgbClr val="FFFFFF"/>
    <a:srgbClr val="000000"/>
    <a:srgbClr val="FF8C00"/>
    <a:srgbClr val="D83B01"/>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68258" autoAdjust="0"/>
  </p:normalViewPr>
  <p:slideViewPr>
    <p:cSldViewPr>
      <p:cViewPr varScale="1">
        <p:scale>
          <a:sx n="80" d="100"/>
          <a:sy n="80" d="100"/>
        </p:scale>
        <p:origin x="1728" y="200"/>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DA864F5A-43C0-4EAB-ACD8-C653DCDBC285}" srcId="{A6842990-62A4-4545-B120-1F8AF25A0D6E}" destId="{F1A8E0FB-6830-44B9-AD5D-2C6541803F4D}" srcOrd="1" destOrd="0" parTransId="{BA9882FF-0D62-440B-AE35-07B5440B7352}" sibTransId="{BE3BCC92-A824-45B0-AD74-589AA75A91ED}"/>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chemeClr val="accent1">
                  <a:lumMod val="75000"/>
                </a:schemeClr>
              </a:solidFill>
            </a:rPr>
            <a:t>Azure Machine Learning Services</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FC23BA64-5B04-4EF8-9326-D5B528E0ACB8}" srcId="{B7ABE164-295C-4643-A9AC-4A52A9ED0489}" destId="{AE3639C6-8C43-4F97-BE23-F9306E299CF9}" srcOrd="0" destOrd="0" parTransId="{1CDD6596-67E1-4C59-93B1-01CBD19A6B8E}" sibTransId="{B586966D-EDF9-4827-9CA3-63AB3D2E71A7}"/>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a:t>Tooling</a:t>
          </a:r>
          <a:r>
            <a:rPr lang="en-US" sz="1800" b="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a:t>Safety</a:t>
          </a:r>
          <a:endParaRPr lang="en-US" sz="160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b="1" dirty="0"/>
            <a:t>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b="1" dirty="0"/>
            <a:t>Monitoring</a:t>
          </a:r>
          <a:r>
            <a:rPr lang="en-US" dirty="0"/>
            <a:t>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b="1"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b="1" dirty="0"/>
            <a:t>Networking</a:t>
          </a:r>
          <a:r>
            <a:rPr lang="en-US" dirty="0"/>
            <a:t>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b="1" dirty="0"/>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E60B8855-41FE-4451-8269-7FF01286C5DB}" type="presOf" srcId="{4984D47A-45EE-4FDD-B815-BA171D1C5A36}" destId="{63298AE1-0B1E-4F2F-9FE9-40C2F82C9870}" srcOrd="0" destOrd="0"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229990"/>
          <a:ext cx="2103111"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Information Management</a:t>
          </a:r>
        </a:p>
      </dsp:txBody>
      <dsp:txXfrm>
        <a:off x="0" y="229990"/>
        <a:ext cx="2103111" cy="735075"/>
      </dsp:txXfrm>
    </dsp:sp>
    <dsp:sp modelId="{08EC183C-AED6-4FF7-A9DF-6208AC571922}">
      <dsp:nvSpPr>
        <dsp:cNvPr id="0" name=""/>
        <dsp:cNvSpPr/>
      </dsp:nvSpPr>
      <dsp:spPr>
        <a:xfrm>
          <a:off x="2103111" y="279"/>
          <a:ext cx="420622" cy="119449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279"/>
          <a:ext cx="5720462" cy="119449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Data Catalog</a:t>
          </a:r>
        </a:p>
        <a:p>
          <a:pPr marL="228600" lvl="1" indent="-228600" algn="l" defTabSz="977900">
            <a:lnSpc>
              <a:spcPct val="90000"/>
            </a:lnSpc>
            <a:spcBef>
              <a:spcPct val="0"/>
            </a:spcBef>
            <a:spcAft>
              <a:spcPct val="15000"/>
            </a:spcAft>
            <a:buChar char="•"/>
          </a:pPr>
          <a:r>
            <a:rPr lang="en-US" sz="2200" kern="1200" dirty="0"/>
            <a:t>Data Factory</a:t>
          </a:r>
        </a:p>
        <a:p>
          <a:pPr marL="228600" lvl="1" indent="-228600" algn="l" defTabSz="977900">
            <a:lnSpc>
              <a:spcPct val="90000"/>
            </a:lnSpc>
            <a:spcBef>
              <a:spcPct val="0"/>
            </a:spcBef>
            <a:spcAft>
              <a:spcPct val="15000"/>
            </a:spcAft>
            <a:buChar char="•"/>
          </a:pPr>
          <a:r>
            <a:rPr lang="en-US" sz="2200" kern="1200" dirty="0"/>
            <a:t>Event Hubs</a:t>
          </a:r>
        </a:p>
      </dsp:txBody>
      <dsp:txXfrm>
        <a:off x="2691982" y="279"/>
        <a:ext cx="5720462" cy="1194496"/>
      </dsp:txXfrm>
    </dsp:sp>
    <dsp:sp modelId="{82E9A0E0-8D14-4848-9DD2-59E0CDC0AAFD}">
      <dsp:nvSpPr>
        <dsp:cNvPr id="0" name=""/>
        <dsp:cNvSpPr/>
      </dsp:nvSpPr>
      <dsp:spPr>
        <a:xfrm>
          <a:off x="0" y="1832088"/>
          <a:ext cx="210516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Big Data</a:t>
          </a:r>
        </a:p>
      </dsp:txBody>
      <dsp:txXfrm>
        <a:off x="0" y="1832088"/>
        <a:ext cx="2105167" cy="435600"/>
      </dsp:txXfrm>
    </dsp:sp>
    <dsp:sp modelId="{BC4DC184-0FC8-4B22-8B26-0EC609A78835}">
      <dsp:nvSpPr>
        <dsp:cNvPr id="0" name=""/>
        <dsp:cNvSpPr/>
      </dsp:nvSpPr>
      <dsp:spPr>
        <a:xfrm>
          <a:off x="2105166" y="1273975"/>
          <a:ext cx="421033" cy="1551825"/>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4613" y="1273975"/>
          <a:ext cx="5726054" cy="1551825"/>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Azure Storage</a:t>
          </a:r>
        </a:p>
        <a:p>
          <a:pPr marL="228600" lvl="1" indent="-228600" algn="l" defTabSz="977900">
            <a:lnSpc>
              <a:spcPct val="90000"/>
            </a:lnSpc>
            <a:spcBef>
              <a:spcPct val="0"/>
            </a:spcBef>
            <a:spcAft>
              <a:spcPct val="15000"/>
            </a:spcAft>
            <a:buChar char="•"/>
          </a:pPr>
          <a:r>
            <a:rPr lang="en-US" sz="2200" kern="1200" dirty="0"/>
            <a:t>Data Lake</a:t>
          </a:r>
        </a:p>
        <a:p>
          <a:pPr marL="228600" lvl="1" indent="-228600" algn="l" defTabSz="977900">
            <a:lnSpc>
              <a:spcPct val="90000"/>
            </a:lnSpc>
            <a:spcBef>
              <a:spcPct val="0"/>
            </a:spcBef>
            <a:spcAft>
              <a:spcPct val="15000"/>
            </a:spcAft>
            <a:buChar char="•"/>
          </a:pPr>
          <a:r>
            <a:rPr lang="en-US" sz="2200" kern="1200" dirty="0"/>
            <a:t>SQL Data Warehouse</a:t>
          </a:r>
        </a:p>
        <a:p>
          <a:pPr marL="228600" lvl="1" indent="-228600" algn="l" defTabSz="977900">
            <a:lnSpc>
              <a:spcPct val="90000"/>
            </a:lnSpc>
            <a:spcBef>
              <a:spcPct val="0"/>
            </a:spcBef>
            <a:spcAft>
              <a:spcPct val="15000"/>
            </a:spcAft>
            <a:buChar char="•"/>
          </a:pPr>
          <a:r>
            <a:rPr lang="en-US" sz="2200" kern="1200" dirty="0"/>
            <a:t>Cosmos DB</a:t>
          </a:r>
        </a:p>
      </dsp:txBody>
      <dsp:txXfrm>
        <a:off x="2694613" y="1273975"/>
        <a:ext cx="5726054" cy="1551825"/>
      </dsp:txXfrm>
    </dsp:sp>
    <dsp:sp modelId="{06464D07-8B60-462A-8EC4-545BAA8C97B1}">
      <dsp:nvSpPr>
        <dsp:cNvPr id="0" name=""/>
        <dsp:cNvSpPr/>
      </dsp:nvSpPr>
      <dsp:spPr>
        <a:xfrm>
          <a:off x="0" y="3551594"/>
          <a:ext cx="2103111" cy="103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Intelligence and Advanced Analytics</a:t>
          </a:r>
        </a:p>
      </dsp:txBody>
      <dsp:txXfrm>
        <a:off x="0" y="3551594"/>
        <a:ext cx="2103111" cy="1034550"/>
      </dsp:txXfrm>
    </dsp:sp>
    <dsp:sp modelId="{756D71B1-CFF2-4550-9E9D-D836CC5523C0}">
      <dsp:nvSpPr>
        <dsp:cNvPr id="0" name=""/>
        <dsp:cNvSpPr/>
      </dsp:nvSpPr>
      <dsp:spPr>
        <a:xfrm>
          <a:off x="2103111" y="2905000"/>
          <a:ext cx="420622" cy="232773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05000"/>
          <a:ext cx="5720462" cy="232773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Cortana, Bot Service, Cognitive Framework</a:t>
          </a:r>
        </a:p>
        <a:p>
          <a:pPr marL="228600" lvl="1" indent="-228600" algn="l" defTabSz="977900">
            <a:lnSpc>
              <a:spcPct val="90000"/>
            </a:lnSpc>
            <a:spcBef>
              <a:spcPct val="0"/>
            </a:spcBef>
            <a:spcAft>
              <a:spcPct val="15000"/>
            </a:spcAft>
            <a:buChar char="•"/>
          </a:pPr>
          <a:r>
            <a:rPr lang="en-US" sz="2200" b="1" kern="1200" dirty="0">
              <a:solidFill>
                <a:schemeClr val="accent1">
                  <a:lumMod val="75000"/>
                </a:schemeClr>
              </a:solidFill>
            </a:rPr>
            <a:t>Azure Machine Learning Services</a:t>
          </a:r>
        </a:p>
        <a:p>
          <a:pPr marL="228600" lvl="1" indent="-228600" algn="l" defTabSz="977900">
            <a:lnSpc>
              <a:spcPct val="90000"/>
            </a:lnSpc>
            <a:spcBef>
              <a:spcPct val="0"/>
            </a:spcBef>
            <a:spcAft>
              <a:spcPct val="15000"/>
            </a:spcAft>
            <a:buChar char="•"/>
          </a:pPr>
          <a:r>
            <a:rPr lang="en-US" sz="2200" kern="1200" dirty="0"/>
            <a:t>HDInsight</a:t>
          </a:r>
        </a:p>
        <a:p>
          <a:pPr marL="228600" lvl="1" indent="-228600" algn="l" defTabSz="977900">
            <a:lnSpc>
              <a:spcPct val="90000"/>
            </a:lnSpc>
            <a:spcBef>
              <a:spcPct val="0"/>
            </a:spcBef>
            <a:spcAft>
              <a:spcPct val="15000"/>
            </a:spcAft>
            <a:buChar char="•"/>
          </a:pPr>
          <a:r>
            <a:rPr lang="en-US" sz="2200" kern="1200" dirty="0"/>
            <a:t>Data Lake</a:t>
          </a:r>
        </a:p>
        <a:p>
          <a:pPr marL="228600" lvl="1" indent="-228600" algn="l" defTabSz="977900">
            <a:lnSpc>
              <a:spcPct val="90000"/>
            </a:lnSpc>
            <a:spcBef>
              <a:spcPct val="0"/>
            </a:spcBef>
            <a:spcAft>
              <a:spcPct val="15000"/>
            </a:spcAft>
            <a:buChar char="•"/>
          </a:pPr>
          <a:r>
            <a:rPr lang="en-US" sz="2200" kern="1200" dirty="0"/>
            <a:t>Stream Analytics</a:t>
          </a:r>
        </a:p>
        <a:p>
          <a:pPr marL="228600" lvl="1" indent="-228600" algn="l" defTabSz="977900">
            <a:lnSpc>
              <a:spcPct val="90000"/>
            </a:lnSpc>
            <a:spcBef>
              <a:spcPct val="0"/>
            </a:spcBef>
            <a:spcAft>
              <a:spcPct val="15000"/>
            </a:spcAft>
            <a:buChar char="•"/>
          </a:pPr>
          <a:r>
            <a:rPr lang="en-US" sz="2200" kern="1200" dirty="0"/>
            <a:t>Analysis Services</a:t>
          </a:r>
        </a:p>
      </dsp:txBody>
      <dsp:txXfrm>
        <a:off x="2691982" y="2905000"/>
        <a:ext cx="5720462" cy="2327737"/>
      </dsp:txXfrm>
    </dsp:sp>
    <dsp:sp modelId="{975FEC36-CD0E-4BA1-9445-37B05FFD96CD}">
      <dsp:nvSpPr>
        <dsp:cNvPr id="0" name=""/>
        <dsp:cNvSpPr/>
      </dsp:nvSpPr>
      <dsp:spPr>
        <a:xfrm>
          <a:off x="0" y="5516125"/>
          <a:ext cx="210516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Visualization</a:t>
          </a:r>
        </a:p>
      </dsp:txBody>
      <dsp:txXfrm>
        <a:off x="0" y="5516125"/>
        <a:ext cx="2105167" cy="435600"/>
      </dsp:txXfrm>
    </dsp:sp>
    <dsp:sp modelId="{719BA57B-B751-40B6-88AD-FF402F20568B}">
      <dsp:nvSpPr>
        <dsp:cNvPr id="0" name=""/>
        <dsp:cNvSpPr/>
      </dsp:nvSpPr>
      <dsp:spPr>
        <a:xfrm>
          <a:off x="2105166" y="5311938"/>
          <a:ext cx="421033" cy="843975"/>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311938"/>
          <a:ext cx="5726054" cy="843975"/>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Power BI</a:t>
          </a:r>
        </a:p>
        <a:p>
          <a:pPr marL="228600" lvl="1" indent="-228600" algn="l" defTabSz="977900">
            <a:lnSpc>
              <a:spcPct val="90000"/>
            </a:lnSpc>
            <a:spcBef>
              <a:spcPct val="0"/>
            </a:spcBef>
            <a:spcAft>
              <a:spcPct val="15000"/>
            </a:spcAft>
            <a:buChar char="•"/>
          </a:pPr>
          <a:r>
            <a:rPr lang="en-US" sz="2200" kern="1200" dirty="0"/>
            <a:t>R</a:t>
          </a:r>
        </a:p>
      </dsp:txBody>
      <dsp:txXfrm>
        <a:off x="2694613" y="5311938"/>
        <a:ext cx="5726054" cy="843975"/>
      </dsp:txXfrm>
    </dsp:sp>
    <dsp:sp modelId="{FD528662-2E78-46C5-AFEC-7596999AE27A}">
      <dsp:nvSpPr>
        <dsp:cNvPr id="0" name=""/>
        <dsp:cNvSpPr/>
      </dsp:nvSpPr>
      <dsp:spPr>
        <a:xfrm>
          <a:off x="0" y="6255532"/>
          <a:ext cx="2105167"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Solutions</a:t>
          </a:r>
        </a:p>
      </dsp:txBody>
      <dsp:txXfrm>
        <a:off x="0" y="6255532"/>
        <a:ext cx="2105167" cy="435600"/>
      </dsp:txXfrm>
    </dsp:sp>
    <dsp:sp modelId="{017728F1-FB8F-480D-960E-335CD7ADAB3C}">
      <dsp:nvSpPr>
        <dsp:cNvPr id="0" name=""/>
        <dsp:cNvSpPr/>
      </dsp:nvSpPr>
      <dsp:spPr>
        <a:xfrm>
          <a:off x="2105166" y="6235113"/>
          <a:ext cx="421033" cy="47643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235113"/>
          <a:ext cx="5726054" cy="47643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Templates and Gallery</a:t>
          </a:r>
        </a:p>
      </dsp:txBody>
      <dsp:txXfrm>
        <a:off x="2694613" y="6235113"/>
        <a:ext cx="5726054" cy="476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a:t>Service creation and setup</a:t>
          </a:r>
        </a:p>
        <a:p>
          <a:pPr marL="171450" lvl="1" indent="-171450" algn="l" defTabSz="755650">
            <a:lnSpc>
              <a:spcPct val="90000"/>
            </a:lnSpc>
            <a:spcBef>
              <a:spcPct val="0"/>
            </a:spcBef>
            <a:spcAft>
              <a:spcPct val="15000"/>
            </a:spcAft>
            <a:buChar char="•"/>
          </a:pPr>
          <a:r>
            <a:rPr lang="en-US" sz="1700" b="1" kern="1200" dirty="0"/>
            <a:t>Security</a:t>
          </a:r>
        </a:p>
        <a:p>
          <a:pPr marL="171450" lvl="1" indent="-171450" algn="l" defTabSz="755650">
            <a:lnSpc>
              <a:spcPct val="90000"/>
            </a:lnSpc>
            <a:spcBef>
              <a:spcPct val="0"/>
            </a:spcBef>
            <a:spcAft>
              <a:spcPct val="15000"/>
            </a:spcAft>
            <a:buChar char="•"/>
          </a:pPr>
          <a:r>
            <a:rPr lang="en-US" sz="1700" kern="1200"/>
            <a:t>Cost management</a:t>
          </a:r>
        </a:p>
        <a:p>
          <a:pPr marL="171450" lvl="1" indent="-171450" algn="l" defTabSz="755650">
            <a:lnSpc>
              <a:spcPct val="90000"/>
            </a:lnSpc>
            <a:spcBef>
              <a:spcPct val="0"/>
            </a:spcBef>
            <a:spcAft>
              <a:spcPct val="15000"/>
            </a:spcAft>
            <a:buChar char="•"/>
          </a:pPr>
          <a:r>
            <a:rPr lang="en-US" sz="1700" b="1" kern="1200" dirty="0"/>
            <a:t>Scheduling</a:t>
          </a:r>
        </a:p>
        <a:p>
          <a:pPr marL="171450" lvl="1" indent="-171450" algn="l" defTabSz="755650">
            <a:lnSpc>
              <a:spcPct val="90000"/>
            </a:lnSpc>
            <a:spcBef>
              <a:spcPct val="0"/>
            </a:spcBef>
            <a:spcAft>
              <a:spcPct val="15000"/>
            </a:spcAft>
            <a:buChar char="•"/>
          </a:pPr>
          <a:r>
            <a:rPr lang="en-US" sz="1700" kern="1200"/>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Monitoring</a:t>
          </a:r>
          <a:r>
            <a:rPr lang="en-US" sz="1700" kern="1200" dirty="0"/>
            <a:t> and Management</a:t>
          </a:r>
        </a:p>
        <a:p>
          <a:pPr marL="171450" lvl="1" indent="-171450" algn="l" defTabSz="755650">
            <a:lnSpc>
              <a:spcPct val="90000"/>
            </a:lnSpc>
            <a:spcBef>
              <a:spcPct val="0"/>
            </a:spcBef>
            <a:spcAft>
              <a:spcPct val="15000"/>
            </a:spcAft>
            <a:buChar char="•"/>
          </a:pPr>
          <a:r>
            <a:rPr lang="en-US" sz="1700" b="1" kern="1200" dirty="0"/>
            <a:t>Development</a:t>
          </a:r>
        </a:p>
        <a:p>
          <a:pPr marL="171450" lvl="1" indent="-171450" algn="l" defTabSz="755650">
            <a:lnSpc>
              <a:spcPct val="90000"/>
            </a:lnSpc>
            <a:spcBef>
              <a:spcPct val="0"/>
            </a:spcBef>
            <a:spcAft>
              <a:spcPct val="15000"/>
            </a:spcAft>
            <a:buChar char="•"/>
          </a:pPr>
          <a:r>
            <a:rPr lang="en-US" sz="17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a:t>Tooling</a:t>
          </a:r>
          <a:r>
            <a:rPr lang="en-US" sz="1800" b="0" kern="120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a:t>Options</a:t>
          </a:r>
        </a:p>
        <a:p>
          <a:pPr marL="171450" lvl="1" indent="-171450" algn="l" defTabSz="755650">
            <a:lnSpc>
              <a:spcPct val="90000"/>
            </a:lnSpc>
            <a:spcBef>
              <a:spcPct val="0"/>
            </a:spcBef>
            <a:spcAft>
              <a:spcPct val="15000"/>
            </a:spcAft>
            <a:buChar char="•"/>
          </a:pPr>
          <a:r>
            <a:rPr lang="en-US" sz="1700" kern="1200"/>
            <a:t>Optimization</a:t>
          </a:r>
        </a:p>
        <a:p>
          <a:pPr marL="171450" lvl="1" indent="-171450" algn="l" defTabSz="755650">
            <a:lnSpc>
              <a:spcPct val="90000"/>
            </a:lnSpc>
            <a:spcBef>
              <a:spcPct val="0"/>
            </a:spcBef>
            <a:spcAft>
              <a:spcPct val="15000"/>
            </a:spcAft>
            <a:buChar char="•"/>
          </a:pPr>
          <a:r>
            <a:rPr lang="en-US" sz="1700" kern="1200"/>
            <a:t>Regulatory requirements</a:t>
          </a:r>
        </a:p>
        <a:p>
          <a:pPr marL="171450" lvl="1" indent="-171450" algn="l" defTabSz="755650">
            <a:lnSpc>
              <a:spcPct val="90000"/>
            </a:lnSpc>
            <a:spcBef>
              <a:spcPct val="0"/>
            </a:spcBef>
            <a:spcAft>
              <a:spcPct val="15000"/>
            </a:spcAft>
            <a:buChar char="•"/>
          </a:pPr>
          <a:r>
            <a:rPr lang="en-US" sz="1700" b="1" kern="1200" dirty="0"/>
            <a:t>Networking</a:t>
          </a:r>
          <a:r>
            <a:rPr lang="en-US" sz="1700" kern="1200" dirty="0"/>
            <a:t>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a:t>Dev/Test/Production</a:t>
          </a:r>
        </a:p>
        <a:p>
          <a:pPr marL="171450" lvl="1" indent="-171450" algn="l" defTabSz="755650">
            <a:lnSpc>
              <a:spcPct val="90000"/>
            </a:lnSpc>
            <a:spcBef>
              <a:spcPct val="0"/>
            </a:spcBef>
            <a:spcAft>
              <a:spcPct val="15000"/>
            </a:spcAft>
            <a:buChar char="•"/>
          </a:pPr>
          <a:r>
            <a:rPr lang="en-US" sz="1700" kern="1200"/>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a:t>Redundancy</a:t>
          </a:r>
        </a:p>
        <a:p>
          <a:pPr marL="171450" lvl="1" indent="-171450" algn="l" defTabSz="755650">
            <a:lnSpc>
              <a:spcPct val="90000"/>
            </a:lnSpc>
            <a:spcBef>
              <a:spcPct val="0"/>
            </a:spcBef>
            <a:spcAft>
              <a:spcPct val="15000"/>
            </a:spcAft>
            <a:buChar char="•"/>
          </a:pPr>
          <a:r>
            <a:rPr lang="en-US" sz="1700" kern="1200"/>
            <a:t>Recovery strategies</a:t>
          </a:r>
        </a:p>
        <a:p>
          <a:pPr marL="171450" lvl="1" indent="-171450" algn="l" defTabSz="755650">
            <a:lnSpc>
              <a:spcPct val="90000"/>
            </a:lnSpc>
            <a:spcBef>
              <a:spcPct val="0"/>
            </a:spcBef>
            <a:spcAft>
              <a:spcPct val="15000"/>
            </a:spcAft>
            <a:buChar char="•"/>
          </a:pPr>
          <a:r>
            <a:rPr lang="en-US" sz="1700" kern="1200"/>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a:t>Safety</a:t>
          </a:r>
          <a:endParaRPr lang="en-US" sz="1600" kern="120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a:t>Telemetry data collection and storage</a:t>
          </a:r>
        </a:p>
        <a:p>
          <a:pPr marL="171450" lvl="1" indent="-171450" algn="l" defTabSz="755650">
            <a:lnSpc>
              <a:spcPct val="90000"/>
            </a:lnSpc>
            <a:spcBef>
              <a:spcPct val="0"/>
            </a:spcBef>
            <a:spcAft>
              <a:spcPct val="15000"/>
            </a:spcAft>
            <a:buChar char="•"/>
          </a:pPr>
          <a:r>
            <a:rPr lang="en-US" sz="1700" kern="1200"/>
            <a:t>Report distribution</a:t>
          </a:r>
        </a:p>
        <a:p>
          <a:pPr marL="171450" lvl="1" indent="-171450" algn="l" defTabSz="755650">
            <a:lnSpc>
              <a:spcPct val="90000"/>
            </a:lnSpc>
            <a:spcBef>
              <a:spcPct val="0"/>
            </a:spcBef>
            <a:spcAft>
              <a:spcPct val="15000"/>
            </a:spcAft>
            <a:buChar char="•"/>
          </a:pPr>
          <a:r>
            <a:rPr lang="en-US" sz="1700" kern="1200"/>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a:t>Issue identification</a:t>
          </a:r>
        </a:p>
        <a:p>
          <a:pPr marL="171450" lvl="1" indent="-171450" algn="l" defTabSz="755650">
            <a:lnSpc>
              <a:spcPct val="90000"/>
            </a:lnSpc>
            <a:spcBef>
              <a:spcPct val="0"/>
            </a:spcBef>
            <a:spcAft>
              <a:spcPct val="15000"/>
            </a:spcAft>
            <a:buChar char="•"/>
          </a:pPr>
          <a:r>
            <a:rPr lang="en-US" sz="1700" kern="1200"/>
            <a:t>Resolution call tree</a:t>
          </a:r>
        </a:p>
        <a:p>
          <a:pPr marL="171450" lvl="1" indent="-171450" algn="l" defTabSz="755650">
            <a:lnSpc>
              <a:spcPct val="90000"/>
            </a:lnSpc>
            <a:spcBef>
              <a:spcPct val="0"/>
            </a:spcBef>
            <a:spcAft>
              <a:spcPct val="15000"/>
            </a:spcAft>
            <a:buChar char="•"/>
          </a:pPr>
          <a:r>
            <a:rPr lang="en-US" sz="1700" kern="120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3/12/19 8:21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3/12/19 8:21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azure.microsoft.com/en-us/services/data-factory/" TargetMode="External"/><Relationship Id="rId3" Type="http://schemas.openxmlformats.org/officeDocument/2006/relationships/hyperlink" Target="https://azure.microsoft.com/en-us/services/cognitive-services/" TargetMode="External"/><Relationship Id="rId7" Type="http://schemas.openxmlformats.org/officeDocument/2006/relationships/hyperlink" Target="https://azure.microsoft.com/en-us/services/machine-learning/" TargetMode="External"/><Relationship Id="rId12" Type="http://schemas.openxmlformats.org/officeDocument/2006/relationships/hyperlink" Target="https://azure.microsoft.com/en-us/services/data-catalog/"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azure.microsoft.com/en-us/services/hdinsight/" TargetMode="External"/><Relationship Id="rId11" Type="http://schemas.openxmlformats.org/officeDocument/2006/relationships/hyperlink" Target="https://azure.microsoft.com/en-us/services/data-lake-analytics/" TargetMode="External"/><Relationship Id="rId5" Type="http://schemas.openxmlformats.org/officeDocument/2006/relationships/hyperlink" Target="https://azure.microsoft.com/en-us/services/sql-data-warehouse/" TargetMode="External"/><Relationship Id="rId10" Type="http://schemas.openxmlformats.org/officeDocument/2006/relationships/hyperlink" Target="https://azure.microsoft.com/en-us/services/data-lake-store/" TargetMode="External"/><Relationship Id="rId4" Type="http://schemas.openxmlformats.org/officeDocument/2006/relationships/hyperlink" Target="https://azure.microsoft.com/en-us/services/sql-database/" TargetMode="External"/><Relationship Id="rId9" Type="http://schemas.openxmlformats.org/officeDocument/2006/relationships/hyperlink" Target="https://azure.microsoft.com/en-us/services/stream-analytics/"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icrosoft.com/en-us/Cortana"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microsoft.com/en-us/windows/cortana/cortana-skills/" TargetMode="External"/><Relationship Id="rId4" Type="http://schemas.openxmlformats.org/officeDocument/2006/relationships/hyperlink" Target="https://blogs.windows.com/buildingapps/2017/05/10/cortana-skills-kit-empowers-developers-build-intelligent-experiences-millions-users/#AXrmKPb74ugDDmG7.9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https://medium.com/adventures-in-consumer-technology</a:t>
            </a:r>
            <a:r>
              <a:rPr lang="en-US" sz="900" b="0" kern="1200">
                <a:solidFill>
                  <a:schemeClr val="tx1"/>
                </a:solidFill>
                <a:effectLst/>
                <a:latin typeface="Segoe UI Light" pitchFamily="34" charset="0"/>
                <a:ea typeface="+mn-ea"/>
                <a:cs typeface="+mn-cs"/>
              </a:rPr>
              <a:t>/five-steps-to-approaching-machine-learning-for-your-business-af25e91743f2</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10</a:t>
            </a:fld>
            <a:endParaRPr lang="en-US" dirty="0"/>
          </a:p>
        </p:txBody>
      </p:sp>
    </p:spTree>
    <p:extLst>
      <p:ext uri="{BB962C8B-B14F-4D97-AF65-F5344CB8AC3E}">
        <p14:creationId xmlns:p14="http://schemas.microsoft.com/office/powerpoint/2010/main" val="37356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57873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4721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0012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91657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 https://azure.microsoft.com/en-us/support/trust-center/</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Full tutorial: https://github.com/Azure/DevOps-For-AI-Apps/blob/master/Tutorial.md </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00534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91739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five questions data science can answer - https://docs.microsoft.com/en-us/azure/machine-learning/machine-learning-data-science-for-beginners-the-5-questions-data-science-answers</a:t>
            </a:r>
          </a:p>
          <a:p>
            <a:pPr marL="228600" indent="-228600">
              <a:buFont typeface="+mj-lt"/>
              <a:buAutoNum type="arabicPeriod"/>
            </a:pPr>
            <a:r>
              <a:rPr lang="en-US" dirty="0"/>
              <a:t>The question</a:t>
            </a:r>
            <a:r>
              <a:rPr lang="en-US" baseline="0" dirty="0"/>
              <a:t> you can answer with data - https://docs.microsoft.com/en-us/azure/machine-learning/machine-learning-data-science-for-beginners-ask-a-question-you-can-answer-with-data</a:t>
            </a:r>
          </a:p>
          <a:p>
            <a:pPr marL="228600" indent="-228600">
              <a:buFont typeface="+mj-lt"/>
              <a:buAutoNum type="arabicPeriod"/>
            </a:pPr>
            <a:r>
              <a:rPr lang="en-US" baseline="0" dirty="0"/>
              <a:t>Copy other people’s work to do </a:t>
            </a:r>
            <a:r>
              <a:rPr lang="en-US" baseline="0"/>
              <a:t>data science - https://docs.microsoft.com/en-us/azure/machine-learning/machine-learning-data-science-for-beginners-copy-other-peoples-work-to-do-data-science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5893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Is your</a:t>
            </a:r>
            <a:r>
              <a:rPr lang="en-US" baseline="0" dirty="0"/>
              <a:t> data ready for data science - https://docs.microsoft.com/en-us/azure/machine-learning/machine-learning-data-science-for-beginners-is-your-data-ready-for-data-science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Correlation</a:t>
            </a:r>
            <a:r>
              <a:rPr lang="en-US" baseline="0" dirty="0"/>
              <a:t> does not equal Causation - http://www.tylervigen.com/spurious-correlations </a:t>
            </a:r>
            <a:endParaRPr lang="en-US" dirty="0"/>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1116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Predict an</a:t>
            </a:r>
            <a:r>
              <a:rPr lang="en-US" baseline="0" dirty="0"/>
              <a:t> answer with a simple model - https://docs.microsoft.com/en-us/azure/machine-learning/machine-learning-data-science-for-beginners-predict-an-answer-with-a-simple-model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0668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3/12/19</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00870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Cost/</a:t>
            </a:r>
            <a:r>
              <a:rPr lang="en-US"/>
              <a:t>Benefit Analysis: https://www.mindtools.com/pages/article/newTED_08.htm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49541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77947"/>
            <a:ext cx="6096000" cy="5880253"/>
          </a:xfrm>
        </p:spPr>
        <p:txBody>
          <a:bodyPr/>
          <a:lstStyle/>
          <a:p>
            <a:pPr marL="228600" indent="-228600">
              <a:buFont typeface="+mj-lt"/>
              <a:buAutoNum type="arabicPeriod"/>
            </a:pPr>
            <a:r>
              <a:rPr lang="en-US" dirty="0"/>
              <a:t>Data Storage Options (Building Real-World Cloud Apps with Azure): https://www.asp.net/aspnet/overview/developing-apps-with-windows-azure/building-real-world-cloud-apps-with-windows-azure/data-storage-options</a:t>
            </a:r>
          </a:p>
          <a:p>
            <a:pPr marL="228600" indent="-228600">
              <a:buFont typeface="+mj-lt"/>
              <a:buAutoNum type="arabicPeriod"/>
            </a:pPr>
            <a:r>
              <a:rPr lang="en-US" dirty="0"/>
              <a:t>Options: https://blogs.msdn.microsoft.com/uk_faculty_connection/2017/02/24/big-data-and-azure/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8763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71812" cy="1728787"/>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 quick Overview: https://channel9.msdn.com/Blogs/Windows-Azure/Azure-Storage-5-Minute-Overview</a:t>
            </a:r>
          </a:p>
          <a:p>
            <a:pPr marL="342900" indent="-342900">
              <a:buFont typeface="+mj-lt"/>
              <a:buAutoNum type="arabicPeriod"/>
            </a:pPr>
            <a:r>
              <a:rPr lang="en-US" dirty="0"/>
              <a:t>More on Storage: https://azure.microsoft.com/en-us/documentation/articles/storage-introduction/</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347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06712" cy="1635125"/>
          </a:xfrm>
        </p:spPr>
      </p:sp>
      <p:sp>
        <p:nvSpPr>
          <p:cNvPr id="3" name="Notes Placeholder 2"/>
          <p:cNvSpPr>
            <a:spLocks noGrp="1"/>
          </p:cNvSpPr>
          <p:nvPr>
            <p:ph type="body" idx="1"/>
          </p:nvPr>
        </p:nvSpPr>
        <p:spPr>
          <a:xfrm>
            <a:off x="519113" y="2533881"/>
            <a:ext cx="5969822" cy="5924320"/>
          </a:xfrm>
        </p:spPr>
        <p:txBody>
          <a:bodyPr/>
          <a:lstStyle/>
          <a:p>
            <a:pPr marL="228600" indent="-228600" fontAlgn="ctr">
              <a:buFont typeface="+mj-lt"/>
              <a:buAutoNum type="arabicPeriod"/>
            </a:pPr>
            <a:r>
              <a:rPr lang="en-US" dirty="0"/>
              <a:t>Locations and Redundancy Overview: https://azure.microsoft.com/en-us/documentation/articles/storage-introduction/</a:t>
            </a:r>
          </a:p>
          <a:p>
            <a:pPr marL="228600" indent="-228600" fontAlgn="ctr">
              <a:buFont typeface="+mj-lt"/>
              <a:buAutoNum type="arabicPeriod"/>
            </a:pPr>
            <a:r>
              <a:rPr lang="en-US" dirty="0"/>
              <a:t>Affects on Scalability and Performance Targets: https://azure.microsoft.com/en-us/documentation/articles/storage-scalability-targets/</a:t>
            </a:r>
          </a:p>
          <a:p>
            <a:pPr marL="228600" indent="-228600" fontAlgn="ctr">
              <a:buFont typeface="+mj-lt"/>
              <a:buAutoNum type="arabicPeriod"/>
            </a:pPr>
            <a:r>
              <a:rPr lang="en-US" dirty="0"/>
              <a:t>Pricing Details: https://azure.microsoft.com/en-us/pricing/details/storage/</a:t>
            </a:r>
            <a:endParaRPr lang="en-US" b="0" i="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2393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644048"/>
            <a:ext cx="6096000" cy="5814152"/>
          </a:xfrm>
        </p:spPr>
        <p:txBody>
          <a:bodyPr>
            <a:normAutofit/>
          </a:bodyPr>
          <a:lstStyle/>
          <a:p>
            <a:pPr marL="228600" marR="0" lvl="0" indent="-228600" algn="l" defTabSz="932742" rtl="0" eaLnBrk="1" fontAlgn="ctr" latinLnBrk="0" hangingPunct="1">
              <a:lnSpc>
                <a:spcPct val="90000"/>
              </a:lnSpc>
              <a:spcBef>
                <a:spcPts val="0"/>
              </a:spcBef>
              <a:spcAft>
                <a:spcPts val="340"/>
              </a:spcAft>
              <a:buClrTx/>
              <a:buSzTx/>
              <a:buFont typeface="+mj-lt"/>
              <a:buAutoNum type="arabicPeriod"/>
              <a:tabLst/>
              <a:defRPr/>
            </a:pPr>
            <a:r>
              <a:rPr lang="en-US" b="0" i="0" kern="1200" dirty="0">
                <a:solidFill>
                  <a:schemeClr val="tx1"/>
                </a:solidFill>
                <a:effectLst/>
                <a:latin typeface="Segoe UI" pitchFamily="34" charset="0"/>
              </a:rPr>
              <a:t>Redundancy</a:t>
            </a:r>
            <a:r>
              <a:rPr lang="en-US" b="0" i="0" kern="1200" baseline="0" dirty="0">
                <a:solidFill>
                  <a:schemeClr val="tx1"/>
                </a:solidFill>
                <a:effectLst/>
                <a:latin typeface="Segoe UI" pitchFamily="34" charset="0"/>
              </a:rPr>
              <a:t> and location information: https://docs.microsoft.com/en-us/azure/storage/storage-redundancy</a:t>
            </a:r>
            <a:endParaRPr lang="en-US" b="0" i="0" kern="1200" dirty="0">
              <a:solidFill>
                <a:schemeClr val="tx1"/>
              </a:solidFill>
              <a:effectLst/>
              <a:latin typeface="Segoe UI" pitchFamily="34" charset="0"/>
            </a:endParaRPr>
          </a:p>
          <a:p>
            <a:pPr marL="0" indent="0" rtl="0" fontAlgn="ctr">
              <a:buFont typeface="+mj-lt"/>
              <a:buNone/>
            </a:pPr>
            <a:endParaRPr lang="en-US" b="0" i="0" kern="1200" dirty="0">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214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88964"/>
            <a:ext cx="6096000" cy="5869236"/>
          </a:xfrm>
        </p:spPr>
        <p:txBody>
          <a:bodyPr/>
          <a:lstStyle/>
          <a:p>
            <a:pPr marL="228600" indent="-228600">
              <a:buFont typeface="+mj-lt"/>
              <a:buAutoNum type="arabicPeriod"/>
            </a:pPr>
            <a:r>
              <a:rPr lang="en-US" dirty="0"/>
              <a:t>Azure Portal - https://portal.azure.com/</a:t>
            </a:r>
          </a:p>
          <a:p>
            <a:pPr marL="228600" indent="-228600">
              <a:buFont typeface="+mj-lt"/>
              <a:buAutoNum type="arabicPeriod"/>
            </a:pPr>
            <a:r>
              <a:rPr lang="en-US" dirty="0"/>
              <a:t>Azure PowerShell - https://azure.microsoft.com/en-us/documentation/articles/storage-powershell-guide-full/</a:t>
            </a:r>
          </a:p>
          <a:p>
            <a:pPr marL="228600" indent="-228600">
              <a:buFont typeface="+mj-lt"/>
              <a:buAutoNum type="arabicPeriod"/>
            </a:pPr>
            <a:r>
              <a:rPr lang="en-US" dirty="0"/>
              <a:t>AZCOPY - https://azure.microsoft.com/en-us/documentation/articles/storage-use-azcopy/</a:t>
            </a:r>
          </a:p>
          <a:p>
            <a:pPr marL="228600" indent="-228600">
              <a:buFont typeface="+mj-lt"/>
              <a:buAutoNum type="arabicPeriod"/>
            </a:pPr>
            <a:r>
              <a:rPr lang="en-US" dirty="0"/>
              <a:t>Azure CLI - https://azure.microsoft.com/en-us/documentation/articles/storage-azure-cli/</a:t>
            </a:r>
          </a:p>
          <a:p>
            <a:pPr marL="228600" indent="-228600">
              <a:buFont typeface="+mj-lt"/>
              <a:buAutoNum type="arabicPeriod"/>
            </a:pPr>
            <a:r>
              <a:rPr lang="en-US" dirty="0"/>
              <a:t>Service management REST API - http://msdn.microsoft.com/library/azure/ee460799.aspx</a:t>
            </a:r>
          </a:p>
          <a:p>
            <a:pPr marL="228600" indent="-228600">
              <a:buFont typeface="+mj-lt"/>
              <a:buAutoNum type="arabicPeriod"/>
            </a:pPr>
            <a:r>
              <a:rPr lang="en-US" dirty="0"/>
              <a:t>Azure Storage Resource Provider REST API - https://msdn.microsoft.com/library/azure/mt163683.aspx</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8525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the Azure Portal, create a Blob Storage Account in the region closest to your DVSM – note the name and access keys in NOTEPAD.EXE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From your DSVM, or if you installed the AZCOPY tool locally, open a command prompt. (Note: If you loaded AZCOPY locally, you will need to update your PATH system variable so that you can follow</a:t>
            </a:r>
            <a:r>
              <a:rPr lang="en-US" kern="1200" baseline="0" dirty="0">
                <a:solidFill>
                  <a:schemeClr val="tx1"/>
                </a:solidFill>
                <a:latin typeface="Segoe UI Light" pitchFamily="34" charset="0"/>
                <a:ea typeface="+mn-ea"/>
                <a:cs typeface="+mn-cs"/>
              </a:rPr>
              <a:t> these instructions)</a:t>
            </a:r>
            <a:endParaRPr lang="en-US" kern="1200" dirty="0">
              <a:solidFill>
                <a:schemeClr val="tx1"/>
              </a:solidFill>
              <a:latin typeface="Segoe UI Light" pitchFamily="34" charset="0"/>
              <a:ea typeface="+mn-ea"/>
              <a:cs typeface="+mn-cs"/>
            </a:endParaRPr>
          </a:p>
          <a:p>
            <a:pPr marL="228600" lvl="0" indent="-228600">
              <a:buFont typeface="+mj-lt"/>
              <a:buAutoNum type="arabicPeriod"/>
              <a:defRPr/>
            </a:pPr>
            <a:r>
              <a:rPr lang="en-US" kern="1200" dirty="0">
                <a:solidFill>
                  <a:schemeClr val="tx1"/>
                </a:solidFill>
                <a:latin typeface="Segoe UI Light" pitchFamily="34" charset="0"/>
                <a:ea typeface="+mn-ea"/>
                <a:cs typeface="+mn-cs"/>
              </a:rPr>
              <a:t>Navigate to this page: </a:t>
            </a:r>
            <a:r>
              <a:rPr lang="en-US" dirty="0"/>
              <a:t>https://azure.microsoft.com/en-us/documentation/articles/storage-use-azcopy/</a:t>
            </a:r>
          </a:p>
          <a:p>
            <a:pPr marL="228600" lvl="0" indent="-228600">
              <a:buFont typeface="+mj-lt"/>
              <a:buAutoNum type="arabicPeriod"/>
              <a:defRPr/>
            </a:pPr>
            <a:r>
              <a:rPr lang="en-US" dirty="0"/>
              <a:t>Locate </a:t>
            </a:r>
            <a:r>
              <a:rPr lang="en-US" kern="1200" dirty="0">
                <a:solidFill>
                  <a:schemeClr val="tx1"/>
                </a:solidFill>
                <a:latin typeface="Segoe UI Light" pitchFamily="34" charset="0"/>
                <a:ea typeface="+mn-ea"/>
                <a:cs typeface="+mn-cs"/>
              </a:rPr>
              <a:t>the section marked “</a:t>
            </a:r>
            <a:r>
              <a:rPr lang="en-US" b="1" kern="1200" dirty="0">
                <a:solidFill>
                  <a:schemeClr val="tx1"/>
                </a:solidFill>
                <a:latin typeface="Segoe UI Light" pitchFamily="34" charset="0"/>
                <a:ea typeface="+mn-ea"/>
                <a:cs typeface="+mn-cs"/>
              </a:rPr>
              <a:t>Blob: Upload </a:t>
            </a:r>
            <a:r>
              <a:rPr lang="en-US" kern="1200" dirty="0">
                <a:solidFill>
                  <a:schemeClr val="tx1"/>
                </a:solidFill>
                <a:latin typeface="Segoe UI Light" pitchFamily="34" charset="0"/>
                <a:ea typeface="+mn-ea"/>
                <a:cs typeface="+mn-cs"/>
              </a:rPr>
              <a:t>- </a:t>
            </a:r>
            <a:r>
              <a:rPr lang="en-US" b="1" kern="1200" dirty="0">
                <a:solidFill>
                  <a:schemeClr val="tx1"/>
                </a:solidFill>
                <a:latin typeface="Segoe UI Light" pitchFamily="34" charset="0"/>
                <a:ea typeface="+mn-ea"/>
                <a:cs typeface="+mn-cs"/>
              </a:rPr>
              <a:t>Upload single file</a:t>
            </a:r>
            <a:r>
              <a:rPr lang="en-US" kern="1200" dirty="0">
                <a:solidFill>
                  <a:schemeClr val="tx1"/>
                </a:solidFill>
                <a:latin typeface="Segoe UI Light" pitchFamily="34" charset="0"/>
                <a:ea typeface="+mn-ea"/>
                <a:cs typeface="+mn-cs"/>
              </a:rPr>
              <a:t>” and follow the instructions to load one file to your storage account, using your Storage Account and storage keys.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Next, locate the section on the web page with instructions marked “</a:t>
            </a:r>
            <a:r>
              <a:rPr lang="en-US" b="1" kern="1200" dirty="0">
                <a:solidFill>
                  <a:schemeClr val="tx1"/>
                </a:solidFill>
                <a:latin typeface="Segoe UI Light" pitchFamily="34" charset="0"/>
                <a:ea typeface="+mn-ea"/>
                <a:cs typeface="+mn-cs"/>
              </a:rPr>
              <a:t>Blob: Download</a:t>
            </a:r>
            <a:r>
              <a:rPr lang="en-US" kern="1200" dirty="0">
                <a:solidFill>
                  <a:schemeClr val="tx1"/>
                </a:solidFill>
                <a:latin typeface="Segoe UI Light" pitchFamily="34" charset="0"/>
                <a:ea typeface="+mn-ea"/>
                <a:cs typeface="+mn-cs"/>
              </a:rPr>
              <a:t> - </a:t>
            </a:r>
            <a:r>
              <a:rPr lang="en-US" b="1" kern="1200" dirty="0">
                <a:solidFill>
                  <a:schemeClr val="tx1"/>
                </a:solidFill>
                <a:latin typeface="Segoe UI Light" pitchFamily="34" charset="0"/>
                <a:ea typeface="+mn-ea"/>
                <a:cs typeface="+mn-cs"/>
              </a:rPr>
              <a:t>Download single blob</a:t>
            </a:r>
            <a:r>
              <a:rPr lang="en-US" kern="1200" dirty="0">
                <a:solidFill>
                  <a:schemeClr val="tx1"/>
                </a:solidFill>
                <a:latin typeface="Segoe UI Light" pitchFamily="34" charset="0"/>
                <a:ea typeface="+mn-ea"/>
                <a:cs typeface="+mn-cs"/>
              </a:rPr>
              <a:t>”. Follow the instructions there to copy your file to a new folder on your local computer.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kern="1200" dirty="0">
              <a:solidFill>
                <a:schemeClr val="tx1"/>
              </a:solidFill>
              <a:latin typeface="Segoe UI Light"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0467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a:xfrm>
            <a:off x="381000" y="2633031"/>
            <a:ext cx="6096000" cy="5825169"/>
          </a:xfrm>
        </p:spPr>
        <p:txBody>
          <a:bodyPr/>
          <a:lstStyle/>
          <a:p>
            <a:pPr marL="342900" indent="-342900">
              <a:buFont typeface="+mj-lt"/>
              <a:buAutoNum type="arabicPeriod"/>
            </a:pPr>
            <a:r>
              <a:rPr lang="en-US" dirty="0"/>
              <a:t>Data Validation: https://msdn.microsoft.com/en-us/library/aa291820(v=vs.71).aspx</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7103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671762" cy="1503362"/>
          </a:xfrm>
        </p:spPr>
      </p:sp>
      <p:sp>
        <p:nvSpPr>
          <p:cNvPr id="3" name="Notes Placeholder 2"/>
          <p:cNvSpPr>
            <a:spLocks noGrp="1"/>
          </p:cNvSpPr>
          <p:nvPr>
            <p:ph type="body" idx="1"/>
          </p:nvPr>
        </p:nvSpPr>
        <p:spPr>
          <a:xfrm>
            <a:off x="525450" y="2412694"/>
            <a:ext cx="5875350" cy="6045506"/>
          </a:xfrm>
        </p:spPr>
        <p:txBody>
          <a:bodyPr/>
          <a:lstStyle/>
          <a:p>
            <a:r>
              <a:rPr lang="en-US" dirty="0"/>
              <a:t>1.  In reference to machine learning, but applicable to all data usage: https://azure.microsoft.com/en-us/documentation/articles/machine-learning-data-science-prepare-data/</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368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641" cy="1646122"/>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025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design during this 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2927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Open this dataset: https://github.com/Azure/itanomalyinsights-cortana-intelligence-preconfigured-solution/blob/master/Samples/Data-Generator/ADGeneratorData/addemo_input_v1.csv</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kern="1200" dirty="0">
                <a:solidFill>
                  <a:schemeClr val="tx1"/>
                </a:solidFill>
                <a:latin typeface="Segoe UI Light" pitchFamily="34" charset="0"/>
                <a:ea typeface="+mn-ea"/>
                <a:cs typeface="+mn-cs"/>
              </a:rPr>
              <a:t>Note these headings</a:t>
            </a:r>
            <a:r>
              <a:rPr lang="en-US" dirty="0"/>
              <a:t>: </a:t>
            </a:r>
          </a:p>
          <a:p>
            <a:pPr lvl="0">
              <a:defRPr/>
            </a:pPr>
            <a:endParaRPr lang="en-US" sz="1200" dirty="0">
              <a:solidFill>
                <a:schemeClr val="accent3">
                  <a:lumMod val="50000"/>
                </a:schemeClr>
              </a:solidFill>
            </a:endParaRPr>
          </a:p>
          <a:p>
            <a:pPr lvl="0">
              <a:defRPr/>
            </a:pPr>
            <a:r>
              <a:rPr lang="en-US" sz="1200" dirty="0">
                <a:solidFill>
                  <a:schemeClr val="accent3">
                    <a:lumMod val="50000"/>
                  </a:schemeClr>
                </a:solidFill>
              </a:rPr>
              <a:t>"Time"        :  DATETIME     (required) "The timestamp of the event in UTC or UNIX timestamp format (Seconds since Epoch)",</a:t>
            </a:r>
          </a:p>
          <a:p>
            <a:pPr lvl="0">
              <a:defRPr/>
            </a:pPr>
            <a:r>
              <a:rPr lang="en-US" sz="1200" dirty="0">
                <a:solidFill>
                  <a:schemeClr val="accent3">
                    <a:lumMod val="50000"/>
                  </a:schemeClr>
                </a:solidFill>
              </a:rPr>
              <a:t>"Value"       :  FLOAT        (required) "The metric value of the event",</a:t>
            </a:r>
          </a:p>
          <a:p>
            <a:pPr lvl="0">
              <a:defRPr/>
            </a:pPr>
            <a:r>
              <a:rPr lang="en-US" sz="1200" dirty="0">
                <a:solidFill>
                  <a:schemeClr val="accent3">
                    <a:lumMod val="50000"/>
                  </a:schemeClr>
                </a:solidFill>
              </a:rPr>
              <a:t>"Metric"      :  VARCHAR(500) (required) "The unique identifier of a particular time series",</a:t>
            </a:r>
          </a:p>
          <a:p>
            <a:pPr lvl="0">
              <a:defRPr/>
            </a:pPr>
            <a:r>
              <a:rPr lang="en-US" sz="1200" dirty="0">
                <a:solidFill>
                  <a:schemeClr val="accent3">
                    <a:lumMod val="50000"/>
                  </a:schemeClr>
                </a:solidFill>
              </a:rPr>
              <a:t>"Host"        :  VARCHAR(100) (required) "The name of the host where the event is fired",</a:t>
            </a:r>
          </a:p>
          <a:p>
            <a:pPr lvl="0">
              <a:defRPr/>
            </a:pPr>
            <a:r>
              <a:rPr lang="en-US" sz="1200" dirty="0">
                <a:solidFill>
                  <a:schemeClr val="accent3">
                    <a:lumMod val="50000"/>
                  </a:schemeClr>
                </a:solidFill>
              </a:rPr>
              <a:t>"Region"      :  VARCHAR(100) (optional) "The region where the event occurs; can be empty",</a:t>
            </a:r>
          </a:p>
          <a:p>
            <a:pPr lvl="0">
              <a:defRPr/>
            </a:pPr>
            <a:r>
              <a:rPr lang="en-US" sz="1200" dirty="0">
                <a:solidFill>
                  <a:schemeClr val="accent3">
                    <a:lumMod val="50000"/>
                  </a:schemeClr>
                </a:solidFill>
              </a:rPr>
              <a:t>"Scenario"    :  VARCHAR(100) (optional) "The scenario to which the event belongs to, can be empty,</a:t>
            </a:r>
          </a:p>
          <a:p>
            <a:pPr lvl="0">
              <a:defRPr/>
            </a:pPr>
            <a:r>
              <a:rPr lang="en-US" sz="1200" dirty="0">
                <a:solidFill>
                  <a:schemeClr val="accent3">
                    <a:lumMod val="50000"/>
                  </a:schemeClr>
                </a:solidFill>
              </a:rPr>
              <a:t>"Category"    :  VARCHAR(100) (optional) "The category associated with the event; can be empty",</a:t>
            </a:r>
          </a:p>
          <a:p>
            <a:pPr lvl="0">
              <a:defRPr/>
            </a:pPr>
            <a:r>
              <a:rPr lang="en-US" sz="1200" dirty="0">
                <a:solidFill>
                  <a:schemeClr val="accent3">
                    <a:lumMod val="50000"/>
                  </a:schemeClr>
                </a:solidFill>
              </a:rPr>
              <a:t>"Application" :  VARCHAR(500) (optional) "Originating application of the event; can be empty“</a:t>
            </a:r>
          </a:p>
          <a:p>
            <a:pPr lvl="0">
              <a:defRPr/>
            </a:pPr>
            <a:endParaRPr lang="en-US" sz="1200" dirty="0">
              <a:solidFill>
                <a:schemeClr val="accent3">
                  <a:lumMod val="50000"/>
                </a:schemeClr>
              </a:solidFill>
            </a:endParaRPr>
          </a:p>
          <a:p>
            <a:pPr lvl="0">
              <a:defRPr/>
            </a:pPr>
            <a:r>
              <a:rPr lang="en-US" sz="1200" dirty="0">
                <a:solidFill>
                  <a:schemeClr val="accent3">
                    <a:lumMod val="50000"/>
                  </a:schemeClr>
                </a:solidFill>
              </a:rPr>
              <a:t>3. Open this</a:t>
            </a:r>
            <a:r>
              <a:rPr lang="en-US" sz="1200" baseline="0" dirty="0">
                <a:solidFill>
                  <a:schemeClr val="accent3">
                    <a:lumMod val="50000"/>
                  </a:schemeClr>
                </a:solidFill>
              </a:rPr>
              <a:t> report reference: https://gallery.cortanaintelligence.com/Solution/Anomaly-Detection-in-Real-time-Data-Streams</a:t>
            </a:r>
          </a:p>
          <a:p>
            <a:pPr lvl="0">
              <a:defRPr/>
            </a:pPr>
            <a:r>
              <a:rPr lang="en-US" sz="1200" baseline="0" dirty="0">
                <a:solidFill>
                  <a:schemeClr val="accent3">
                    <a:lumMod val="50000"/>
                  </a:schemeClr>
                </a:solidFill>
              </a:rPr>
              <a:t>4. Follow the instructions from the teacher</a:t>
            </a:r>
            <a:endParaRPr lang="en-US" sz="1200" dirty="0">
              <a:solidFill>
                <a:schemeClr val="accent3">
                  <a:lumMod val="50000"/>
                </a:schemeClr>
              </a:solidFill>
            </a:endParaRP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38172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48013" cy="1771650"/>
          </a:xfrm>
        </p:spPr>
      </p:sp>
      <p:sp>
        <p:nvSpPr>
          <p:cNvPr id="3" name="Notes Placeholder 2"/>
          <p:cNvSpPr>
            <a:spLocks noGrp="1"/>
          </p:cNvSpPr>
          <p:nvPr>
            <p:ph type="body" idx="1"/>
          </p:nvPr>
        </p:nvSpPr>
        <p:spPr>
          <a:xfrm>
            <a:off x="381000" y="2555913"/>
            <a:ext cx="6096000" cy="5902287"/>
          </a:xfrm>
        </p:spPr>
        <p:txBody>
          <a:bodyPr/>
          <a:lstStyle/>
          <a:p>
            <a:pPr marL="228600" indent="-228600">
              <a:buFont typeface="+mj-lt"/>
              <a:buAutoNum type="arabicPeriod"/>
            </a:pPr>
            <a:r>
              <a:rPr lang="en-US" sz="1600" dirty="0"/>
              <a:t>Example of a 3rd Party Solution: https://www.veeam.com/fastscp-azure-vm.html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039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 https://docs.microsoft.com/en-us/azure/event-hubs/event-hubs-what-is-event-hubs</a:t>
            </a:r>
          </a:p>
          <a:p>
            <a:pPr marL="342900" indent="-342900">
              <a:buFont typeface="+mj-lt"/>
              <a:buAutoNum type="arabicPeriod"/>
            </a:pPr>
            <a:r>
              <a:rPr lang="en-US" dirty="0"/>
              <a:t>Authentication and Security - https://docs.microsoft.com/en-us/azure/event-hubs/event-hubs-authentication-and-security-model-overview</a:t>
            </a:r>
          </a:p>
          <a:p>
            <a:pPr marL="342900" indent="-342900">
              <a:buFont typeface="+mj-lt"/>
              <a:buAutoNum type="arabicPeriod"/>
            </a:pPr>
            <a:r>
              <a:rPr lang="en-US" dirty="0"/>
              <a:t>Full programming guide</a:t>
            </a:r>
            <a:r>
              <a:rPr lang="en-US" baseline="0" dirty="0"/>
              <a:t> - https://docs.microsoft.com/en-us/azure/event-hubs/event-hubs-programming-guide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892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48013" cy="1771650"/>
          </a:xfrm>
        </p:spPr>
      </p:sp>
      <p:sp>
        <p:nvSpPr>
          <p:cNvPr id="3" name="Notes Placeholder 2"/>
          <p:cNvSpPr>
            <a:spLocks noGrp="1"/>
          </p:cNvSpPr>
          <p:nvPr>
            <p:ph type="body" idx="1"/>
          </p:nvPr>
        </p:nvSpPr>
        <p:spPr>
          <a:xfrm>
            <a:off x="381000" y="2622014"/>
            <a:ext cx="6096000" cy="5847616"/>
          </a:xfrm>
        </p:spPr>
        <p:txBody>
          <a:bodyPr/>
          <a:lstStyle/>
          <a:p>
            <a:pPr marL="228600" indent="-228600">
              <a:buAutoNum type="arabicPeriod"/>
            </a:pPr>
            <a:r>
              <a:rPr lang="en-US" dirty="0"/>
              <a:t>PowerShell in Azure Storage - https://azure.microsoft.com/en-us/documentation/articles/storage-powershell-guide-full/</a:t>
            </a:r>
          </a:p>
          <a:p>
            <a:pPr marL="228600" indent="-228600">
              <a:buAutoNum type="arabicPeriod"/>
            </a:pPr>
            <a:r>
              <a:rPr lang="en-US" dirty="0"/>
              <a:t>Azure Data Factory data movement - https://azure.microsoft.com/en-us/documentation/articles/data-factory-data-movement-activities/</a:t>
            </a:r>
          </a:p>
          <a:p>
            <a:pPr marL="228600" indent="-228600">
              <a:buAutoNum type="arabicPeriod"/>
            </a:pPr>
            <a:r>
              <a:rPr lang="en-US" dirty="0"/>
              <a:t>Azure Automation - https://azure.microsoft.com/en-us/documentation/articles/automation-intro/</a:t>
            </a:r>
          </a:p>
          <a:p>
            <a:pPr marL="228600" indent="-228600">
              <a:buAutoNum type="arabicPeriod"/>
            </a:pPr>
            <a:r>
              <a:rPr lang="en-US" dirty="0"/>
              <a:t>Azure storage SDKs – for examples see https://azure.microsoft.com/en-us/documentation/articles/storage-dotnet-how-to-use-blobs/</a:t>
            </a:r>
          </a:p>
          <a:p>
            <a:pPr marL="228600" indent="-228600">
              <a:buAutoNum type="arabicPeriod"/>
            </a:pPr>
            <a:r>
              <a:rPr lang="en-US" dirty="0"/>
              <a:t>Azure tools and SDKs in general can be downloaded here - https://azure.microsoft.com/en-us/downloads/</a:t>
            </a:r>
          </a:p>
          <a:p>
            <a:pPr marL="228600" indent="-228600">
              <a:buAutoNum type="arabicPeriod"/>
            </a:pPr>
            <a:r>
              <a:rPr lang="en-US" dirty="0"/>
              <a:t>MS Azure Storage Explorer - http://storageexplorer.com/</a:t>
            </a:r>
          </a:p>
          <a:p>
            <a:pPr marL="228600" indent="-228600">
              <a:buAutoNum type="arabicPeriod"/>
            </a:pPr>
            <a:r>
              <a:rPr lang="en-US" dirty="0" err="1"/>
              <a:t>AzCopy</a:t>
            </a:r>
            <a:r>
              <a:rPr lang="en-US" dirty="0"/>
              <a:t> - https://azure.microsoft.com/en-us/documentation/articles/storage-use-azcopy/</a:t>
            </a:r>
          </a:p>
          <a:p>
            <a:pPr marL="228600" indent="-228600">
              <a:buAutoNum type="arabicPeriod"/>
            </a:pPr>
            <a:r>
              <a:rPr lang="en-US" dirty="0"/>
              <a:t>Import/Export service - https://azure.microsoft.com/en-us/documentation/articles/storage-import-export-service/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342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62702" cy="1723240"/>
          </a:xfrm>
        </p:spPr>
      </p:sp>
      <p:sp>
        <p:nvSpPr>
          <p:cNvPr id="3" name="Notes Placeholder 2"/>
          <p:cNvSpPr>
            <a:spLocks noGrp="1"/>
          </p:cNvSpPr>
          <p:nvPr>
            <p:ph type="body" idx="1"/>
          </p:nvPr>
        </p:nvSpPr>
        <p:spPr>
          <a:xfrm>
            <a:off x="519113" y="2599981"/>
            <a:ext cx="5815012" cy="5858219"/>
          </a:xfrm>
        </p:spPr>
        <p:txBody>
          <a:bodyPr/>
          <a:lstStyle/>
          <a:p>
            <a:r>
              <a:rPr lang="en-US" dirty="0"/>
              <a:t>VPN Information: https://azure.microsoft.com/en-us/documentation/articles/vpn-gateway-about-vpngateways/ </a:t>
            </a:r>
          </a:p>
          <a:p>
            <a:r>
              <a:rPr lang="en-US" dirty="0"/>
              <a:t>Connecting to VPN’s: https://azure.microsoft.com/en-us/documentation/articles/vpn-gateway-vpn-faq/#connecting-to-virtual-networks </a:t>
            </a:r>
          </a:p>
          <a:p>
            <a:r>
              <a:rPr lang="en-US" dirty="0"/>
              <a:t>Using ExpressRoute: https://azure.microsoft.com/en-us/documentation/articles/expressroute-faqs/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327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48013" cy="1771650"/>
          </a:xfrm>
        </p:spPr>
      </p:sp>
      <p:sp>
        <p:nvSpPr>
          <p:cNvPr id="3" name="Notes Placeholder 2"/>
          <p:cNvSpPr>
            <a:spLocks noGrp="1"/>
          </p:cNvSpPr>
          <p:nvPr>
            <p:ph type="body" idx="1"/>
          </p:nvPr>
        </p:nvSpPr>
        <p:spPr>
          <a:xfrm>
            <a:off x="381000" y="2610998"/>
            <a:ext cx="6096000" cy="5847202"/>
          </a:xfrm>
        </p:spPr>
        <p:txBody>
          <a:bodyPr/>
          <a:lstStyle/>
          <a:p>
            <a:pPr marL="228600" indent="-228600">
              <a:buFont typeface="+mj-lt"/>
              <a:buAutoNum type="arabicPeriod"/>
            </a:pPr>
            <a:r>
              <a:rPr lang="en-US" sz="1600" dirty="0"/>
              <a:t>Understanding the statistics of exploring data: http://danshuster.com/apstat/apstat_chap01.pdf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4396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44048"/>
            <a:ext cx="6096000" cy="5814152"/>
          </a:xfrm>
        </p:spPr>
        <p:txBody>
          <a:bodyPr/>
          <a:lstStyle/>
          <a:p>
            <a:pPr marL="228600" indent="-228600">
              <a:buFont typeface="+mj-lt"/>
              <a:buAutoNum type="arabicPeriod"/>
            </a:pPr>
            <a:r>
              <a:rPr lang="en-US" dirty="0"/>
              <a:t>Data Exploration and Predictive Modeling with R - https://msdn.microsoft.com/en-us/library/mt590947.aspx</a:t>
            </a:r>
          </a:p>
          <a:p>
            <a:pPr marL="228600" indent="-228600">
              <a:buFont typeface="+mj-lt"/>
              <a:buAutoNum type="arabicPeriod"/>
            </a:pPr>
            <a:r>
              <a:rPr lang="en-US" dirty="0"/>
              <a:t>Data Exploration with Azure ML - https://blogs.technet.microsoft.com/machinelearning/2015/09/24/data-exploration-with-azure-ml/</a:t>
            </a:r>
          </a:p>
          <a:p>
            <a:pPr marL="228600" indent="-228600">
              <a:buFont typeface="+mj-lt"/>
              <a:buAutoNum type="arabicPeriod"/>
            </a:pPr>
            <a:r>
              <a:rPr lang="en-US" dirty="0"/>
              <a:t>Statistics Using Excel – http://www.excelfunctions.net/Excel-Statistical-Functions.html</a:t>
            </a:r>
          </a:p>
          <a:p>
            <a:pPr marL="228600" indent="-228600">
              <a:buFont typeface="+mj-lt"/>
              <a:buAutoNum type="arabicPeriod"/>
            </a:pPr>
            <a:r>
              <a:rPr lang="en-US" dirty="0" err="1"/>
              <a:t>Sed</a:t>
            </a:r>
            <a:r>
              <a:rPr lang="en-US" dirty="0"/>
              <a:t>, </a:t>
            </a:r>
            <a:r>
              <a:rPr lang="en-US" dirty="0" err="1"/>
              <a:t>awk</a:t>
            </a:r>
            <a:r>
              <a:rPr lang="en-US" dirty="0"/>
              <a:t>, grep (in Windows as well) - https://www.simple-talk.com/cloud/data-science/data-science-laboratory-system---testing-the-text-tools-and-sample-data/</a:t>
            </a:r>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https://buckwoody.wordpress.com/</a:t>
            </a:r>
          </a:p>
        </p:txBody>
      </p:sp>
    </p:spTree>
    <p:extLst>
      <p:ext uri="{BB962C8B-B14F-4D97-AF65-F5344CB8AC3E}">
        <p14:creationId xmlns:p14="http://schemas.microsoft.com/office/powerpoint/2010/main" val="1575188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17301" cy="169769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4732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66082"/>
            <a:ext cx="6096000" cy="5792118"/>
          </a:xfrm>
        </p:spPr>
        <p:txBody>
          <a:bodyPr/>
          <a:lstStyle/>
          <a:p>
            <a:pPr marL="228600" indent="-228600">
              <a:buFont typeface="+mj-lt"/>
              <a:buAutoNum type="arabicPeriod"/>
              <a:defRPr/>
            </a:pPr>
            <a:r>
              <a:rPr lang="en-US" dirty="0"/>
              <a:t>Learning Path: https://azure.microsoft.com/en-us/documentation/articles/data-factory-introduction/</a:t>
            </a:r>
          </a:p>
          <a:p>
            <a:pPr marL="228600" indent="-228600">
              <a:buFont typeface="+mj-lt"/>
              <a:buAutoNum type="arabicPeriod"/>
              <a:defRPr/>
            </a:pPr>
            <a:r>
              <a:rPr lang="en-US" dirty="0"/>
              <a:t>Developer Reference: https://msdn.microsoft.com/en-us/library/azure/dn834987.aspx</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73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44896"/>
            <a:ext cx="6096000" cy="5913304"/>
          </a:xfrm>
        </p:spPr>
        <p:txBody>
          <a:bodyPr/>
          <a:lstStyle/>
          <a:p>
            <a:pPr marL="228600" indent="-228600">
              <a:buFont typeface="+mj-lt"/>
              <a:buAutoNum type="arabicPeriod"/>
            </a:pPr>
            <a:r>
              <a:rPr lang="en-US" dirty="0"/>
              <a:t>Pricing: https://azure.microsoft.com/en-us/pricing/details/data-factory/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162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1044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44048"/>
            <a:ext cx="6096000" cy="5814152"/>
          </a:xfrm>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Quick Example: http://azure.microsoft.com/blog/2015/04/24/azure-data-factory-update-simplified-sample-deployment/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687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Full Tutorial: https://azure.microsoft.com/en-us/documentation/articles/data-factory-build-your-first-pipeline/</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758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622014"/>
            <a:ext cx="6096000" cy="5836186"/>
          </a:xfrm>
        </p:spPr>
        <p:txBody>
          <a:bodyPr/>
          <a:lstStyle/>
          <a:p>
            <a:pPr marL="342900" indent="-342900">
              <a:buFont typeface="+mj-lt"/>
              <a:buAutoNum type="arabicPeriod"/>
            </a:pPr>
            <a:r>
              <a:rPr lang="fr-FR" dirty="0"/>
              <a:t>Main Document Site: https://azure.microsoft.com/en-us/documentation/articles/data-factory-data-transformation-activities/</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6611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2566931"/>
            <a:ext cx="6096000" cy="5891270"/>
          </a:xfrm>
        </p:spPr>
        <p:txBody>
          <a:bodyPr/>
          <a:lstStyle/>
          <a:p>
            <a:pPr marL="228600" indent="-228600">
              <a:buFont typeface="+mj-lt"/>
              <a:buAutoNum type="arabicPeriod"/>
            </a:pPr>
            <a:r>
              <a:rPr lang="en-US" dirty="0"/>
              <a:t>Activities: https://azure.microsoft.com/en-us/documentation/articles/data-factory-create-pipelines/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948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PowerShell script to help deal with errors in ADF: http://blogs.msdn.com/b/karang/archive/2015/11/13/azure-data-factory-detecting-and-re-running-failed-adf-slices.aspx</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0824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48013" cy="1771650"/>
          </a:xfrm>
        </p:spPr>
      </p:sp>
      <p:sp>
        <p:nvSpPr>
          <p:cNvPr id="3" name="Notes Placeholder 2"/>
          <p:cNvSpPr>
            <a:spLocks noGrp="1"/>
          </p:cNvSpPr>
          <p:nvPr>
            <p:ph type="body" idx="1"/>
          </p:nvPr>
        </p:nvSpPr>
        <p:spPr/>
        <p:txBody>
          <a:bodyPr/>
          <a:lstStyle/>
          <a:p>
            <a:pPr marL="228600" lvl="0" indent="-228600">
              <a:buFont typeface="+mj-lt"/>
              <a:buAutoNum type="arabicPeriod"/>
              <a:defRPr/>
            </a:pPr>
            <a:r>
              <a:rPr lang="en-US" dirty="0"/>
              <a:t>Open this reference and follow all steps you see there: https://docs.microsoft.com/en-us/azure/data-factory/data-factory-copy-activity-tutorial-using-azure-portal</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4213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discussion of this graphic: https://buckwoody.wordpress.com/2016/05/16/the-cortana-intelligence-suite-what-to-use-when/</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9563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lvl="0" indent="-228600">
              <a:buFont typeface="+mj-lt"/>
              <a:buAutoNum type="arabicPeriod"/>
              <a:defRPr/>
            </a:pPr>
            <a:r>
              <a:rPr lang="en-US" dirty="0"/>
              <a:t>A discussion of this graphic: https://buckwoody.wordpress.com/2016/05/16/the-cortana-intelligence-suite-what-to-use-when/</a:t>
            </a:r>
            <a:endParaRPr lang="en-US" baseline="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0391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endParaRPr lang="en-US"/>
          </a:p>
          <a:p>
            <a:r>
              <a:rPr lang="en-US" b="1" dirty="0"/>
              <a:t>Easily build and deploy anywhere</a:t>
            </a:r>
          </a:p>
          <a:p>
            <a:r>
              <a:rPr lang="en-US" dirty="0"/>
              <a:t>Use existing skillsets and tools you know and love to build intelligent apps and deploy without a change in code. Build once, deploy anywhere: in the cloud, on premises, and to edge devices, with the confidence of global distribution to more data centers than any other provider.</a:t>
            </a:r>
          </a:p>
          <a:p>
            <a:endParaRPr lang="en-US" dirty="0"/>
          </a:p>
          <a:p>
            <a:r>
              <a:rPr lang="en-US" b="1" dirty="0"/>
              <a:t>An open platform</a:t>
            </a:r>
          </a:p>
          <a:p>
            <a:r>
              <a:rPr lang="en-US" dirty="0"/>
              <a:t>Choose your favorite technologies, including open source. Azure supports a range of deployment options, popular stacks and languages, and a comprehensive set of data engines. Capitalize on this flexibility, plus the performance, scale, and security delivered by Microsoft technologies to build apps for any scenario.</a:t>
            </a:r>
          </a:p>
          <a:p>
            <a:endParaRPr lang="en-US" dirty="0"/>
          </a:p>
          <a:p>
            <a:r>
              <a:rPr lang="en-US" b="1" dirty="0"/>
              <a:t>Develop apps with built-in intelligence</a:t>
            </a:r>
          </a:p>
          <a:p>
            <a:r>
              <a:rPr lang="en-US" dirty="0"/>
              <a:t>Building intelligent apps using Azure is easy, because no other platform brings analytics and native AI to your data wherever it lives and in the languages you use. Take advantage of a rich set of </a:t>
            </a:r>
            <a:r>
              <a:rPr lang="en-US" dirty="0">
                <a:hlinkClick r:id="rId3"/>
              </a:rPr>
              <a:t>cognitive APIs</a:t>
            </a:r>
            <a:r>
              <a:rPr lang="en-US" dirty="0"/>
              <a:t> to easily build new experiences into your apps for human-like intelligence.</a:t>
            </a:r>
          </a:p>
          <a:p>
            <a:endParaRPr lang="en-US" dirty="0"/>
          </a:p>
          <a:p>
            <a:endParaRPr lang="en-US" dirty="0"/>
          </a:p>
          <a:p>
            <a:r>
              <a:rPr lang="en-US" b="1" dirty="0">
                <a:effectLst/>
                <a:hlinkClick r:id="rId4"/>
              </a:rPr>
              <a:t>SQL Database</a:t>
            </a:r>
          </a:p>
          <a:p>
            <a:r>
              <a:rPr lang="en-US" dirty="0"/>
              <a:t>Built for developers, SQL Database is a relational database management system with enterprise-class availability, scalability, and security, and built-in intelligence capable of learning app patterns, that can be accessed from anywhere in the world.</a:t>
            </a:r>
          </a:p>
          <a:p>
            <a:endParaRPr lang="en-US" dirty="0"/>
          </a:p>
          <a:p>
            <a:r>
              <a:rPr lang="en-US" b="1" dirty="0">
                <a:effectLst/>
                <a:hlinkClick r:id="rId5"/>
              </a:rPr>
              <a:t>SQL Data Warehouse</a:t>
            </a:r>
          </a:p>
          <a:p>
            <a:r>
              <a:rPr lang="en-US" dirty="0"/>
              <a:t>Scale compute and storage independently with this SQL-based, fully managed, petabyte-scale cloud data warehouse that’s highly elastic and enables you to set up in minutes and scale capacity in seconds.</a:t>
            </a:r>
          </a:p>
          <a:p>
            <a:endParaRPr lang="en-US" dirty="0"/>
          </a:p>
          <a:p>
            <a:r>
              <a:rPr lang="en-US" b="1" dirty="0">
                <a:effectLst/>
                <a:hlinkClick r:id="rId6"/>
              </a:rPr>
              <a:t>HDInsight</a:t>
            </a:r>
          </a:p>
          <a:p>
            <a:r>
              <a:rPr lang="en-US" dirty="0"/>
              <a:t>A fully managed cloud Hadoop and Spark service, HDInsight provides open source analytic clusters for Spark, Hive, MapReduce, HBase, Storm, Kafka, and Microsoft R Server backed by a 99.9% SLA.</a:t>
            </a:r>
          </a:p>
          <a:p>
            <a:endParaRPr lang="en-US" dirty="0"/>
          </a:p>
          <a:p>
            <a:r>
              <a:rPr lang="en-US" b="1" dirty="0">
                <a:effectLst/>
                <a:hlinkClick r:id="rId7"/>
              </a:rPr>
              <a:t>Machine Learning</a:t>
            </a:r>
          </a:p>
          <a:p>
            <a:r>
              <a:rPr lang="en-US" dirty="0"/>
              <a:t>Easily build, deploy, and manage predictive analytics solutions with this fully managed cloud service and deploy your model into production as a web service in minutes that can be called from any device, anywhere.</a:t>
            </a:r>
          </a:p>
          <a:p>
            <a:endParaRPr lang="en-US" dirty="0"/>
          </a:p>
          <a:p>
            <a:r>
              <a:rPr lang="en-US" b="1" dirty="0">
                <a:effectLst/>
                <a:hlinkClick r:id="rId8"/>
              </a:rPr>
              <a:t>Data Factory</a:t>
            </a:r>
          </a:p>
          <a:p>
            <a:r>
              <a:rPr lang="en-US" dirty="0"/>
              <a:t>Compose and manage data services at scale with this globally deployed data movement service in the cloud that connects to on-premises and cloud data sources.</a:t>
            </a:r>
          </a:p>
          <a:p>
            <a:endParaRPr lang="en-US" dirty="0"/>
          </a:p>
          <a:p>
            <a:r>
              <a:rPr lang="en-US" b="1" dirty="0">
                <a:effectLst/>
                <a:hlinkClick r:id="rId9"/>
              </a:rPr>
              <a:t>Stream Analytics</a:t>
            </a:r>
          </a:p>
          <a:p>
            <a:r>
              <a:rPr lang="en-US" dirty="0"/>
              <a:t>Develop and run massively parallel real-time analytics on multiple streams of data with this analytics service that helps uncover real-time insights from devices, sensors, infrastructure, and applications</a:t>
            </a:r>
          </a:p>
          <a:p>
            <a:endParaRPr lang="en-US" dirty="0"/>
          </a:p>
          <a:p>
            <a:r>
              <a:rPr lang="en-US" b="1" dirty="0">
                <a:effectLst/>
                <a:hlinkClick r:id="rId10"/>
              </a:rPr>
              <a:t>Data Lake Store</a:t>
            </a:r>
          </a:p>
          <a:p>
            <a:r>
              <a:rPr lang="en-US" dirty="0"/>
              <a:t>Built to the open HDFS standard, this is a no-limits cloud data lake for your enterprise’s unstructured, semi-structured, and structured data that’s massively scalable and secured, and allows you to run massively parallel analytics.</a:t>
            </a:r>
          </a:p>
          <a:p>
            <a:endParaRPr lang="en-US" dirty="0"/>
          </a:p>
          <a:p>
            <a:r>
              <a:rPr lang="en-US" b="1" dirty="0">
                <a:effectLst/>
                <a:hlinkClick r:id="rId11"/>
              </a:rPr>
              <a:t>Data Lake Analytics</a:t>
            </a:r>
          </a:p>
          <a:p>
            <a:r>
              <a:rPr lang="en-US" dirty="0"/>
              <a:t>Develop and run massively parallel data transformation and processing programs in U-SQL, R, Python, and Microsoft .NET over petabytes of data with this on-demand service that provides a simple, scalable way to analyze big data—in seconds.</a:t>
            </a:r>
          </a:p>
          <a:p>
            <a:endParaRPr lang="en-US" dirty="0"/>
          </a:p>
          <a:p>
            <a:r>
              <a:rPr lang="en-US" b="1" dirty="0">
                <a:effectLst/>
                <a:hlinkClick r:id="rId12"/>
              </a:rPr>
              <a:t>Data Catalog</a:t>
            </a:r>
          </a:p>
          <a:p>
            <a:r>
              <a:rPr lang="en-US" dirty="0"/>
              <a:t>Spend less time looking for data and more time getting value from it with this fully managed cloud service that lets you register, enrich, discover, understand, and consume your enterprise data sources.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716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3/12/19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1748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45206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431518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3/12/19 8:21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16695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3/12/19 8:21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4693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dirty="0"/>
              <a:t>process -  https://docs.microsoft.com/en-us/azure/machine-learning/team-data-science-process/overview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https://azure.microsoft.com/en-us/documentation/learning-paths/data-science-process/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 – We’ll  cover DevOps for Data Science in this course to assist.</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55220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https://azure.microsoft.com/ Storage - https://docs.microsoft.com/en-us/azure/storage/ </a:t>
            </a:r>
            <a:r>
              <a:rPr lang="en-US" b="1" dirty="0"/>
              <a:t>(Host It)</a:t>
            </a:r>
          </a:p>
          <a:p>
            <a:pPr marL="228600" indent="-228600">
              <a:buFont typeface="+mj-lt"/>
              <a:buAutoNum type="arabicPeriod"/>
            </a:pPr>
            <a:r>
              <a:rPr lang="en-US" dirty="0"/>
              <a:t>Azure Data Lake - https://azure.microsoft.com/en-us/solutions/data-lake/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Cortana - </a:t>
            </a:r>
            <a:r>
              <a:rPr lang="en-US" sz="1400" u="sng" kern="1200" dirty="0">
                <a:solidFill>
                  <a:schemeClr val="tx1"/>
                </a:solidFill>
                <a:effectLst/>
                <a:latin typeface="Segoe UI Light" pitchFamily="34" charset="0"/>
                <a:ea typeface="+mn-ea"/>
                <a:cs typeface="+mn-cs"/>
                <a:hlinkClick r:id="rId3"/>
              </a:rPr>
              <a:t>https://developer.microsoft.com/en-us/Cortana</a:t>
            </a:r>
            <a:r>
              <a:rPr lang="en-US" sz="1400" kern="1200" dirty="0">
                <a:solidFill>
                  <a:schemeClr val="tx1"/>
                </a:solidFill>
                <a:effectLst/>
                <a:latin typeface="Segoe UI Light" pitchFamily="34" charset="0"/>
                <a:ea typeface="+mn-ea"/>
                <a:cs typeface="+mn-cs"/>
              </a:rPr>
              <a:t> and </a:t>
            </a:r>
            <a:r>
              <a:rPr lang="en-US" dirty="0"/>
              <a:t> </a:t>
            </a:r>
            <a:r>
              <a:rPr lang="en-US" sz="1400" u="sng" kern="1200" dirty="0">
                <a:solidFill>
                  <a:schemeClr val="tx1"/>
                </a:solidFill>
                <a:effectLst/>
                <a:latin typeface="Segoe UI Light" pitchFamily="34" charset="0"/>
                <a:ea typeface="+mn-ea"/>
                <a:cs typeface="+mn-cs"/>
                <a:hlinkClick r:id="rId4"/>
              </a:rPr>
              <a:t>https://blogs.windows.com/buildingapps/2017/05/10/cortana-skills-kit-empowers-developers-build-intelligent-experiences-millions-users/#AXrmKPb74ugDDmG7.97</a:t>
            </a:r>
            <a:r>
              <a:rPr lang="en-US" dirty="0"/>
              <a:t> and </a:t>
            </a:r>
            <a:r>
              <a:rPr lang="en-US" sz="1400" u="sng" kern="1200" dirty="0">
                <a:solidFill>
                  <a:schemeClr val="tx1"/>
                </a:solidFill>
                <a:effectLst/>
                <a:latin typeface="Segoe UI Light" pitchFamily="34" charset="0"/>
                <a:ea typeface="+mn-ea"/>
                <a:cs typeface="+mn-cs"/>
                <a:hlinkClick r:id="rId5"/>
              </a:rPr>
              <a:t>https://www.microsoft.com/en-us/windows/cortana/cortana-skills/</a:t>
            </a:r>
            <a:r>
              <a:rPr lang="en-US" dirty="0"/>
              <a:t>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https://docs.microsoft.com/en-us/azure/machine-learning/preview/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https://www.microsoft.com/en-us/cloud-platform/what-is-cortana-intelligence</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2518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197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15835"/>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0503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280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2007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1967582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11693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9693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382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defTabSz="932563"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32563"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505050">
                  <a:tint val="75000"/>
                </a:srgbClr>
              </a:solidFill>
              <a:effectLst/>
              <a:uLnTx/>
              <a:uFillTx/>
            </a:endParaRPr>
          </a:p>
        </p:txBody>
      </p:sp>
    </p:spTree>
    <p:extLst>
      <p:ext uri="{BB962C8B-B14F-4D97-AF65-F5344CB8AC3E}">
        <p14:creationId xmlns:p14="http://schemas.microsoft.com/office/powerpoint/2010/main" val="186226420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82304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287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31158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878921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defTabSz="932563"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32563"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dirty="0">
              <a:ln>
                <a:noFill/>
              </a:ln>
              <a:solidFill>
                <a:srgbClr val="505050">
                  <a:tint val="75000"/>
                </a:srgbClr>
              </a:solidFill>
              <a:effectLst/>
              <a:uLnTx/>
              <a:uFillTx/>
            </a:endParaRPr>
          </a:p>
        </p:txBody>
      </p:sp>
    </p:spTree>
    <p:extLst>
      <p:ext uri="{BB962C8B-B14F-4D97-AF65-F5344CB8AC3E}">
        <p14:creationId xmlns:p14="http://schemas.microsoft.com/office/powerpoint/2010/main" val="27967420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4" r:id="rId3"/>
    <p:sldLayoutId id="2147484488" r:id="rId4"/>
    <p:sldLayoutId id="2147484489" r:id="rId5"/>
    <p:sldLayoutId id="2147484490" r:id="rId6"/>
    <p:sldLayoutId id="2147484493" r:id="rId7"/>
    <p:sldLayoutId id="2147484536" r:id="rId8"/>
    <p:sldLayoutId id="2147484538" r:id="rId9"/>
    <p:sldLayoutId id="2147484539" r:id="rId10"/>
    <p:sldLayoutId id="2147484540" r:id="rId11"/>
    <p:sldLayoutId id="2147484559"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9723429"/>
      </p:ext>
    </p:extLst>
  </p:cSld>
  <p:clrMap bg1="lt1" tx1="dk1" bg2="lt2" tx2="dk2" accent1="accent1" accent2="accent2" accent3="accent3" accent4="accent4" accent5="accent5" accent6="accent6" hlink="hlink" folHlink="folHlink"/>
  <p:sldLayoutIdLst>
    <p:sldLayoutId id="2147484542" r:id="rId1"/>
    <p:sldLayoutId id="2147484543" r:id="rId2"/>
    <p:sldLayoutId id="2147484544" r:id="rId3"/>
    <p:sldLayoutId id="2147484545"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915363"/>
      </p:ext>
    </p:extLst>
  </p:cSld>
  <p:clrMap bg1="lt1" tx1="dk1" bg2="lt2" tx2="dk2" accent1="accent1" accent2="accent2" accent3="accent3" accent4="accent4" accent5="accent5" accent6="accent6" hlink="hlink" folHlink="folHlink"/>
  <p:sldLayoutIdLst>
    <p:sldLayoutId id="214748454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21989686"/>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5771140"/>
      </p:ext>
    </p:extLst>
  </p:cSld>
  <p:clrMap bg1="lt1" tx1="dk1" bg2="lt2" tx2="dk2" accent1="accent1" accent2="accent2" accent3="accent3" accent4="accent4" accent5="accent5" accent6="accent6" hlink="hlink" folHlink="folHlink"/>
  <p:sldLayoutIdLst>
    <p:sldLayoutId id="2147484551" r:id="rId1"/>
    <p:sldLayoutId id="2147484553" r:id="rId2"/>
    <p:sldLayoutId id="2147484554"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13809094"/>
      </p:ext>
    </p:extLst>
  </p:cSld>
  <p:clrMap bg1="dk1" tx1="lt1" bg2="dk2" tx2="lt2" accent1="accent1" accent2="accent2" accent3="accent3" accent4="accent4" accent5="accent5" accent6="accent6" hlink="hlink" folHlink="folHlink"/>
  <p:sldLayoutIdLst>
    <p:sldLayoutId id="2147484556"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bg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92804241"/>
      </p:ext>
    </p:extLst>
  </p:cSld>
  <p:clrMap bg1="lt1" tx1="dk1" bg2="lt2" tx2="dk2" accent1="accent1" accent2="accent2" accent3="accent3" accent4="accent4" accent5="accent5" accent6="accent6" hlink="hlink" folHlink="folHlink"/>
  <p:sldLayoutIdLst>
    <p:sldLayoutId id="214748455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wmf"/><Relationship Id="rId7"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7.wmf"/><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hyperlink" Target="https://azure.microsoft.com/en-us/services/data-lake-store/" TargetMode="External"/><Relationship Id="rId3" Type="http://schemas.openxmlformats.org/officeDocument/2006/relationships/hyperlink" Target="https://azure.microsoft.com/en-us/services/sql-database/" TargetMode="External"/><Relationship Id="rId7" Type="http://schemas.openxmlformats.org/officeDocument/2006/relationships/hyperlink" Target="https://azure.microsoft.com/en-us/services/stream-analytic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azure.microsoft.com/en-us/services/machine-learning/" TargetMode="External"/><Relationship Id="rId11" Type="http://schemas.openxmlformats.org/officeDocument/2006/relationships/hyperlink" Target="https://azure.microsoft.com/en-us/services/data-factory/" TargetMode="External"/><Relationship Id="rId5" Type="http://schemas.openxmlformats.org/officeDocument/2006/relationships/hyperlink" Target="https://azure.microsoft.com/en-us/services/hdinsight/" TargetMode="External"/><Relationship Id="rId10" Type="http://schemas.openxmlformats.org/officeDocument/2006/relationships/hyperlink" Target="https://azure.microsoft.com/en-us/services/data-catalog/" TargetMode="External"/><Relationship Id="rId4" Type="http://schemas.openxmlformats.org/officeDocument/2006/relationships/hyperlink" Target="https://azure.microsoft.com/en-us/services/sql-data-warehouse/" TargetMode="External"/><Relationship Id="rId9" Type="http://schemas.openxmlformats.org/officeDocument/2006/relationships/hyperlink" Target="https://azure.microsoft.com/en-us/services/data-lake-analytic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buckwoody.wordpress.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tinyurl.com/ydfnduu3" TargetMode="External"/><Relationship Id="rId4" Type="http://schemas.openxmlformats.org/officeDocument/2006/relationships/hyperlink" Target="http://tinyurl.com/ya3n7p9z"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Team Data Science Process with Microsoft Azure</a:t>
            </a:r>
          </a:p>
        </p:txBody>
      </p:sp>
      <p:sp>
        <p:nvSpPr>
          <p:cNvPr id="5" name="Text Placeholder 4"/>
          <p:cNvSpPr>
            <a:spLocks noGrp="1"/>
          </p:cNvSpPr>
          <p:nvPr>
            <p:ph type="body" sz="quarter" idx="12"/>
          </p:nvPr>
        </p:nvSpPr>
        <p:spPr/>
        <p:txBody>
          <a:bodyPr/>
          <a:lstStyle/>
          <a:p>
            <a:r>
              <a:rPr lang="en-US" dirty="0"/>
              <a:t>Fernando </a:t>
            </a:r>
            <a:r>
              <a:rPr lang="en-US" dirty="0" err="1"/>
              <a:t>Mejía</a:t>
            </a:r>
            <a:endParaRPr lang="en-US" dirty="0"/>
          </a:p>
          <a:p>
            <a:r>
              <a:rPr lang="en-US" dirty="0"/>
              <a:t>OSS Architect</a:t>
            </a:r>
          </a:p>
          <a:p>
            <a:r>
              <a:rPr lang="en-US" dirty="0"/>
              <a:t>Global Black Belt Team</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mtClean="0">
                <a:latin typeface="Segoe UI"/>
              </a:rPr>
              <a:pPr>
                <a:defRPr/>
              </a:pPr>
              <a:t>‹#›</a:t>
            </a:fld>
            <a:endParaRPr lang="en-IN" dirty="0"/>
          </a:p>
        </p:txBody>
      </p:sp>
      <p:sp>
        <p:nvSpPr>
          <p:cNvPr id="483" name="Freeform 482"/>
          <p:cNvSpPr/>
          <p:nvPr/>
        </p:nvSpPr>
        <p:spPr bwMode="auto">
          <a:xfrm flipH="1">
            <a:off x="9780482" y="1463496"/>
            <a:ext cx="126323" cy="4282764"/>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endParaRPr>
          </a:p>
        </p:txBody>
      </p:sp>
      <p:grpSp>
        <p:nvGrpSpPr>
          <p:cNvPr id="508" name="Group 507"/>
          <p:cNvGrpSpPr/>
          <p:nvPr/>
        </p:nvGrpSpPr>
        <p:grpSpPr>
          <a:xfrm>
            <a:off x="7476248" y="1454167"/>
            <a:ext cx="2618848" cy="4641835"/>
            <a:chOff x="7329456" y="1657048"/>
            <a:chExt cx="2567731"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7" y="3052541"/>
              <a:ext cx="1268870" cy="437684"/>
            </a:xfrm>
            <a:prstGeom prst="rect">
              <a:avLst/>
            </a:prstGeom>
          </p:spPr>
          <p:txBody>
            <a:bodyPr wrap="square" anchor="ctr">
              <a:spAutoFit/>
            </a:bodyPr>
            <a:lstStyle/>
            <a:p>
              <a:pPr defTabSz="932597">
                <a:defRPr/>
              </a:pPr>
              <a:r>
                <a:rPr lang="en-US" sz="1122" kern="0" dirty="0">
                  <a:solidFill>
                    <a:srgbClr val="FFFFFF"/>
                  </a:solidFill>
                  <a:cs typeface="Segoe UI Semilight" panose="020B0402040204020203" pitchFamily="34" charset="0"/>
                </a:rPr>
                <a:t>Bot </a:t>
              </a:r>
              <a:br>
                <a:rPr lang="en-US" sz="1122" kern="0" dirty="0">
                  <a:solidFill>
                    <a:srgbClr val="FFFFFF"/>
                  </a:solidFill>
                  <a:cs typeface="Segoe UI Semilight" panose="020B0402040204020203" pitchFamily="34" charset="0"/>
                </a:rPr>
              </a:br>
              <a:r>
                <a:rPr lang="en-US" sz="1122" kern="0" dirty="0">
                  <a:solidFill>
                    <a:srgbClr val="FFFFFF"/>
                  </a:solidFill>
                  <a:cs typeface="Segoe UI Semilight" panose="020B0402040204020203" pitchFamily="34" charset="0"/>
                </a:rPr>
                <a:t>Framework</a:t>
              </a:r>
            </a:p>
          </p:txBody>
        </p:sp>
        <p:sp>
          <p:nvSpPr>
            <p:cNvPr id="517" name="Rectangle 516"/>
            <p:cNvSpPr/>
            <p:nvPr/>
          </p:nvSpPr>
          <p:spPr>
            <a:xfrm>
              <a:off x="8282077" y="2443589"/>
              <a:ext cx="1268870"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519" name="Rectangle 518"/>
            <p:cNvSpPr/>
            <p:nvPr/>
          </p:nvSpPr>
          <p:spPr>
            <a:xfrm>
              <a:off x="8241821" y="5297166"/>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ea typeface="Segoe UI" pitchFamily="34" charset="0"/>
                <a:cs typeface="Segoe UI" pitchFamily="34" charset="0"/>
              </a:endParaRPr>
            </a:p>
          </p:txBody>
        </p:sp>
      </p:grpSp>
      <p:grpSp>
        <p:nvGrpSpPr>
          <p:cNvPr id="533" name="Group 532"/>
          <p:cNvGrpSpPr/>
          <p:nvPr/>
        </p:nvGrpSpPr>
        <p:grpSpPr>
          <a:xfrm>
            <a:off x="2060450" y="1454167"/>
            <a:ext cx="2424769" cy="4641835"/>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Event Hubs</a:t>
              </a:r>
              <a:endParaRPr lang="en-US" sz="1122" kern="0" dirty="0">
                <a:solidFill>
                  <a:srgbClr val="FFFFFF"/>
                </a:solidFill>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540" name="Rectangle 539"/>
            <p:cNvSpPr/>
            <p:nvPr/>
          </p:nvSpPr>
          <p:spPr>
            <a:xfrm>
              <a:off x="2652706" y="2528227"/>
              <a:ext cx="1271016" cy="265009"/>
            </a:xfrm>
            <a:prstGeom prst="rect">
              <a:avLst/>
            </a:prstGeom>
          </p:spPr>
          <p:txBody>
            <a:bodyPr wrap="square">
              <a:spAutoFit/>
            </a:bodyPr>
            <a:lstStyle/>
            <a:p>
              <a:pPr defTabSz="932597">
                <a:defRPr/>
              </a:pPr>
              <a:r>
                <a:rPr lang="en-US" sz="1122" kern="0" dirty="0">
                  <a:solidFill>
                    <a:srgbClr val="FFFFFF"/>
                  </a:solidFill>
                  <a:cs typeface="Segoe UI Semilight" panose="020B0402040204020203" pitchFamily="34" charset="0"/>
                </a:rPr>
                <a:t>Data Factory </a:t>
              </a:r>
              <a:endParaRPr lang="en-US" sz="1122" kern="0" dirty="0">
                <a:solidFill>
                  <a:srgbClr val="FFFFFF"/>
                </a:solidFill>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ea typeface="Segoe UI" pitchFamily="34" charset="0"/>
                <a:cs typeface="Segoe UI" pitchFamily="34" charset="0"/>
              </a:endParaRPr>
            </a:p>
          </p:txBody>
        </p:sp>
      </p:grpSp>
      <p:grpSp>
        <p:nvGrpSpPr>
          <p:cNvPr id="572" name="Group 571"/>
          <p:cNvGrpSpPr/>
          <p:nvPr/>
        </p:nvGrpSpPr>
        <p:grpSpPr>
          <a:xfrm>
            <a:off x="1825515" y="1463496"/>
            <a:ext cx="314613" cy="4282764"/>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6" name="Group 5"/>
          <p:cNvGrpSpPr/>
          <p:nvPr/>
        </p:nvGrpSpPr>
        <p:grpSpPr>
          <a:xfrm>
            <a:off x="4125168" y="1454169"/>
            <a:ext cx="3666696" cy="4741381"/>
            <a:chOff x="4043785" y="1293980"/>
            <a:chExt cx="3595126" cy="4648835"/>
          </a:xfrm>
        </p:grpSpPr>
        <p:sp>
          <p:nvSpPr>
            <p:cNvPr id="551" name="Rectangle 550"/>
            <p:cNvSpPr/>
            <p:nvPr/>
          </p:nvSpPr>
          <p:spPr>
            <a:xfrm>
              <a:off x="5116306" y="5566109"/>
              <a:ext cx="1469057" cy="376706"/>
            </a:xfrm>
            <a:prstGeom prst="rect">
              <a:avLst/>
            </a:prstGeom>
          </p:spPr>
          <p:txBody>
            <a:bodyPr wrap="none" lIns="0" tIns="0" rIns="0" bIns="0" anchor="ctr">
              <a:spAutoFit/>
            </a:bodyPr>
            <a:lstStyle/>
            <a:p>
              <a:pPr algn="ctr" defTabSz="739440">
                <a:spcBef>
                  <a:spcPct val="0"/>
                </a:spcBef>
                <a:spcAft>
                  <a:spcPct val="35000"/>
                </a:spcAft>
              </a:pPr>
              <a:r>
                <a:rPr lang="en-US" sz="2448" dirty="0">
                  <a:solidFill>
                    <a:srgbClr val="002050"/>
                  </a:solidFill>
                  <a:latin typeface="Segoe UI Light"/>
                </a:rPr>
                <a:t>Intelligence</a:t>
              </a:r>
              <a:endParaRPr lang="en-US" sz="1836" b="1" spc="-31" dirty="0">
                <a:solidFill>
                  <a:srgbClr val="002050"/>
                </a:solidFill>
                <a:latin typeface="Segoe UI Semilight" panose="020B0402040204020203" pitchFamily="34" charset="0"/>
                <a:cs typeface="Segoe UI Semilight" panose="020B0402040204020203" pitchFamily="34" charset="0"/>
              </a:endParaRPr>
            </a:p>
          </p:txBody>
        </p:sp>
        <p:grpSp>
          <p:nvGrpSpPr>
            <p:cNvPr id="5" name="Group 4"/>
            <p:cNvGrpSpPr/>
            <p:nvPr/>
          </p:nvGrpSpPr>
          <p:grpSpPr>
            <a:xfrm>
              <a:off x="5901551" y="1293980"/>
              <a:ext cx="1737360" cy="4187396"/>
              <a:chOff x="5901551" y="1293980"/>
              <a:chExt cx="1737360" cy="4187396"/>
            </a:xfrm>
          </p:grpSpPr>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10360"/>
              </a:xfrm>
              <a:prstGeom prst="rect">
                <a:avLst/>
              </a:prstGeom>
            </p:spPr>
            <p:txBody>
              <a:bodyPr wrap="square">
                <a:spAutoFit/>
              </a:bodyPr>
              <a:lstStyle/>
              <a:p>
                <a:r>
                  <a:rPr lang="en-US" sz="1122" dirty="0">
                    <a:solidFill>
                      <a:srgbClr val="FFFFFF"/>
                    </a:solidFill>
                    <a:cs typeface="Segoe UI Semilight" panose="020B0402040204020203" pitchFamily="34" charset="0"/>
                  </a:rPr>
                  <a:t>HDInsight </a:t>
                </a:r>
              </a:p>
              <a:p>
                <a:r>
                  <a:rPr lang="en-US" sz="1122"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5009"/>
              </a:xfrm>
              <a:prstGeom prst="rect">
                <a:avLst/>
              </a:prstGeom>
            </p:spPr>
            <p:txBody>
              <a:bodyPr wrap="square">
                <a:spAutoFit/>
              </a:bodyPr>
              <a:lstStyle/>
              <a:p>
                <a:r>
                  <a:rPr lang="en-US" sz="1122" dirty="0">
                    <a:solidFill>
                      <a:srgbClr val="FFFFFF"/>
                    </a:solidFill>
                    <a:cs typeface="Segoe UI Semilight" panose="020B0402040204020203" pitchFamily="34" charset="0"/>
                  </a:rPr>
                  <a:t>Stream Analytics</a:t>
                </a:r>
              </a:p>
            </p:txBody>
          </p:sp>
          <p:sp>
            <p:nvSpPr>
              <p:cNvPr id="552" name="Rectangle 551"/>
              <p:cNvSpPr/>
              <p:nvPr/>
            </p:nvSpPr>
            <p:spPr>
              <a:xfrm>
                <a:off x="6340519" y="2692870"/>
                <a:ext cx="1268870" cy="437684"/>
              </a:xfrm>
              <a:prstGeom prst="rect">
                <a:avLst/>
              </a:prstGeom>
            </p:spPr>
            <p:txBody>
              <a:bodyPr wrap="square">
                <a:spAutoFit/>
              </a:bodyPr>
              <a:lstStyle/>
              <a:p>
                <a:r>
                  <a:rPr lang="en-US" sz="1122"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265009"/>
              </a:xfrm>
              <a:prstGeom prst="rect">
                <a:avLst/>
              </a:prstGeom>
            </p:spPr>
            <p:txBody>
              <a:bodyPr wrap="square">
                <a:spAutoFit/>
              </a:bodyPr>
              <a:lstStyle/>
              <a:p>
                <a:r>
                  <a:rPr lang="en-US" sz="1122"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defTabSz="932597">
                  <a:defRPr/>
                </a:pPr>
                <a:endParaRPr lang="en-US" sz="1632" kern="0" dirty="0">
                  <a:solidFill>
                    <a:srgbClr val="FFFFFF"/>
                  </a:solidFill>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ea typeface="Segoe UI" pitchFamily="34" charset="0"/>
                  <a:cs typeface="Segoe UI" pitchFamily="34" charset="0"/>
                </a:endParaRPr>
              </a:p>
            </p:txBody>
          </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endParaRPr>
                </a:p>
              </p:txBody>
            </p:sp>
          </p:grpSp>
        </p:grpSp>
        <p:grpSp>
          <p:nvGrpSpPr>
            <p:cNvPr id="4" name="Group 3"/>
            <p:cNvGrpSpPr/>
            <p:nvPr/>
          </p:nvGrpSpPr>
          <p:grpSpPr>
            <a:xfrm>
              <a:off x="4043785" y="1293980"/>
              <a:ext cx="1737360" cy="4187396"/>
              <a:chOff x="4043785" y="1293980"/>
              <a:chExt cx="1737360" cy="4187396"/>
            </a:xfrm>
          </p:grpSpPr>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7684"/>
              </a:xfrm>
              <a:prstGeom prst="rect">
                <a:avLst/>
              </a:prstGeom>
            </p:spPr>
            <p:txBody>
              <a:bodyPr wrap="square">
                <a:spAutoFit/>
              </a:bodyPr>
              <a:lstStyle/>
              <a:p>
                <a:r>
                  <a:rPr lang="en-US" sz="1122" dirty="0">
                    <a:solidFill>
                      <a:srgbClr val="FFFFFF"/>
                    </a:solidFill>
                    <a:cs typeface="Segoe UI Semilight" panose="020B0402040204020203" pitchFamily="34" charset="0"/>
                  </a:rPr>
                  <a:t>SQL Data </a:t>
                </a:r>
              </a:p>
              <a:p>
                <a:r>
                  <a:rPr lang="en-US" sz="1122"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5009"/>
              </a:xfrm>
              <a:prstGeom prst="rect">
                <a:avLst/>
              </a:prstGeom>
            </p:spPr>
            <p:txBody>
              <a:bodyPr wrap="square">
                <a:spAutoFit/>
              </a:bodyPr>
              <a:lstStyle/>
              <a:p>
                <a:r>
                  <a:rPr lang="en-US" sz="1122"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endParaRPr>
                </a:p>
              </p:txBody>
            </p:sp>
          </p:grpSp>
        </p:grpSp>
      </p:grpSp>
      <p:grpSp>
        <p:nvGrpSpPr>
          <p:cNvPr id="20" name="Group 19"/>
          <p:cNvGrpSpPr/>
          <p:nvPr/>
        </p:nvGrpSpPr>
        <p:grpSpPr>
          <a:xfrm>
            <a:off x="418611" y="2277703"/>
            <a:ext cx="1911795" cy="3889513"/>
            <a:chOff x="409575" y="2233245"/>
            <a:chExt cx="1874479" cy="3813594"/>
          </a:xfrm>
        </p:grpSpPr>
        <p:sp>
          <p:nvSpPr>
            <p:cNvPr id="571" name="Rectangle 570"/>
            <p:cNvSpPr/>
            <p:nvPr/>
          </p:nvSpPr>
          <p:spPr>
            <a:xfrm>
              <a:off x="813890" y="5725695"/>
              <a:ext cx="933597" cy="321144"/>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Data</a:t>
              </a:r>
            </a:p>
          </p:txBody>
        </p:sp>
        <p:grpSp>
          <p:nvGrpSpPr>
            <p:cNvPr id="19" name="Group 18"/>
            <p:cNvGrpSpPr/>
            <p:nvPr/>
          </p:nvGrpSpPr>
          <p:grpSpPr>
            <a:xfrm>
              <a:off x="409575" y="2233245"/>
              <a:ext cx="1874479" cy="2664690"/>
              <a:chOff x="409575" y="2233245"/>
              <a:chExt cx="1874479" cy="2664690"/>
            </a:xfrm>
          </p:grpSpPr>
          <p:sp>
            <p:nvSpPr>
              <p:cNvPr id="568" name="TextBox 567"/>
              <p:cNvSpPr txBox="1"/>
              <p:nvPr/>
            </p:nvSpPr>
            <p:spPr>
              <a:xfrm>
                <a:off x="1193995" y="2233245"/>
                <a:ext cx="1090059" cy="456551"/>
              </a:xfrm>
              <a:prstGeom prst="rect">
                <a:avLst/>
              </a:prstGeom>
              <a:noFill/>
            </p:spPr>
            <p:txBody>
              <a:bodyPr wrap="square" lIns="0" tIns="149195" rIns="186494" bIns="149195" rtlCol="0" anchor="ctr">
                <a:noAutofit/>
              </a:bodyPr>
              <a:lstStyle/>
              <a:p>
                <a:pPr defTabSz="951121">
                  <a:lnSpc>
                    <a:spcPct val="90000"/>
                  </a:lnSpc>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Real-time</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Data</a:t>
                </a:r>
              </a:p>
            </p:txBody>
          </p:sp>
          <p:sp>
            <p:nvSpPr>
              <p:cNvPr id="570" name="TextBox 569"/>
              <p:cNvSpPr txBox="1"/>
              <p:nvPr/>
            </p:nvSpPr>
            <p:spPr>
              <a:xfrm>
                <a:off x="1192630" y="4270678"/>
                <a:ext cx="974964" cy="621341"/>
              </a:xfrm>
              <a:prstGeom prst="rect">
                <a:avLst/>
              </a:prstGeom>
              <a:noFill/>
            </p:spPr>
            <p:txBody>
              <a:bodyPr wrap="square" lIns="0" tIns="149195" rIns="186494" bIns="149195" rtlCol="0" anchor="ctr">
                <a:noAutofit/>
              </a:bodyPr>
              <a:lstStyle>
                <a:defPPr>
                  <a:defRPr lang="en-US"/>
                </a:defPPr>
                <a:lvl1pPr marR="0" lvl="0" indent="0" defTabSz="932563" fontAlgn="auto">
                  <a:lnSpc>
                    <a:spcPct val="90000"/>
                  </a:lnSpc>
                  <a:spcBef>
                    <a:spcPts val="0"/>
                  </a:spcBef>
                  <a:spcAft>
                    <a:spcPts val="600"/>
                  </a:spcAft>
                  <a:buClrTx/>
                  <a:buSzTx/>
                  <a:buFontTx/>
                  <a:buNone/>
                  <a:tabLst/>
                  <a:defRPr kumimoji="0" sz="1200" b="0" i="0" u="none" strike="noStrike" kern="0" cap="none" spc="-30" normalizeH="0" baseline="0">
                    <a:ln>
                      <a:noFill/>
                    </a:ln>
                    <a:solidFill>
                      <a:srgbClr val="002050"/>
                    </a:solidFill>
                    <a:effectLst/>
                    <a:uLnTx/>
                    <a:uFillTx/>
                    <a:latin typeface="Segoe UI Semilight" panose="020B0402040204020203" pitchFamily="34" charset="0"/>
                    <a:cs typeface="Segoe UI Semilight" panose="020B0402040204020203" pitchFamily="34" charset="0"/>
                  </a:defRPr>
                </a:lvl1pPr>
              </a:lstStyle>
              <a:p>
                <a:r>
                  <a:rPr lang="en-US" sz="1224" dirty="0"/>
                  <a:t>Historical Data </a:t>
                </a:r>
              </a:p>
            </p:txBody>
          </p:sp>
          <p:sp>
            <p:nvSpPr>
              <p:cNvPr id="10" name="Freeform 5"/>
              <p:cNvSpPr>
                <a:spLocks noEditPoints="1"/>
              </p:cNvSpPr>
              <p:nvPr/>
            </p:nvSpPr>
            <p:spPr bwMode="auto">
              <a:xfrm>
                <a:off x="410309" y="4270677"/>
                <a:ext cx="704005" cy="627258"/>
              </a:xfrm>
              <a:custGeom>
                <a:avLst/>
                <a:gdLst>
                  <a:gd name="T0" fmla="*/ 464 w 520"/>
                  <a:gd name="T1" fmla="*/ 237 h 464"/>
                  <a:gd name="T2" fmla="*/ 0 w 520"/>
                  <a:gd name="T3" fmla="*/ 231 h 464"/>
                  <a:gd name="T4" fmla="*/ 446 w 520"/>
                  <a:gd name="T5" fmla="*/ 140 h 464"/>
                  <a:gd name="T6" fmla="*/ 428 w 520"/>
                  <a:gd name="T7" fmla="*/ 158 h 464"/>
                  <a:gd name="T8" fmla="*/ 22 w 520"/>
                  <a:gd name="T9" fmla="*/ 231 h 464"/>
                  <a:gd name="T10" fmla="*/ 441 w 520"/>
                  <a:gd name="T11" fmla="*/ 237 h 464"/>
                  <a:gd name="T12" fmla="*/ 389 w 520"/>
                  <a:gd name="T13" fmla="*/ 228 h 464"/>
                  <a:gd name="T14" fmla="*/ 457 w 520"/>
                  <a:gd name="T15" fmla="*/ 168 h 464"/>
                  <a:gd name="T16" fmla="*/ 513 w 520"/>
                  <a:gd name="T17" fmla="*/ 237 h 464"/>
                  <a:gd name="T18" fmla="*/ 366 w 520"/>
                  <a:gd name="T19" fmla="*/ 335 h 464"/>
                  <a:gd name="T20" fmla="*/ 322 w 520"/>
                  <a:gd name="T21" fmla="*/ 156 h 464"/>
                  <a:gd name="T22" fmla="*/ 294 w 520"/>
                  <a:gd name="T23" fmla="*/ 335 h 464"/>
                  <a:gd name="T24" fmla="*/ 250 w 520"/>
                  <a:gd name="T25" fmla="*/ 232 h 464"/>
                  <a:gd name="T26" fmla="*/ 222 w 520"/>
                  <a:gd name="T27" fmla="*/ 335 h 464"/>
                  <a:gd name="T28" fmla="*/ 178 w 520"/>
                  <a:gd name="T29" fmla="*/ 196 h 464"/>
                  <a:gd name="T30" fmla="*/ 150 w 520"/>
                  <a:gd name="T31" fmla="*/ 335 h 464"/>
                  <a:gd name="T32" fmla="*/ 106 w 520"/>
                  <a:gd name="T33" fmla="*/ 257 h 464"/>
                  <a:gd name="T34" fmla="*/ 87 w 520"/>
                  <a:gd name="T35" fmla="*/ 335 h 464"/>
                  <a:gd name="T36" fmla="*/ 84 w 520"/>
                  <a:gd name="T37" fmla="*/ 352 h 464"/>
                  <a:gd name="T38" fmla="*/ 386 w 520"/>
                  <a:gd name="T39" fmla="*/ 354 h 464"/>
                  <a:gd name="T40" fmla="*/ 388 w 520"/>
                  <a:gd name="T41" fmla="*/ 337 h 464"/>
                  <a:gd name="T42" fmla="*/ 343 w 520"/>
                  <a:gd name="T43" fmla="*/ 103 h 464"/>
                  <a:gd name="T44" fmla="*/ 315 w 520"/>
                  <a:gd name="T45" fmla="*/ 99 h 464"/>
                  <a:gd name="T46" fmla="*/ 303 w 520"/>
                  <a:gd name="T47" fmla="*/ 110 h 464"/>
                  <a:gd name="T48" fmla="*/ 271 w 520"/>
                  <a:gd name="T49" fmla="*/ 151 h 464"/>
                  <a:gd name="T50" fmla="*/ 196 w 520"/>
                  <a:gd name="T51" fmla="*/ 132 h 464"/>
                  <a:gd name="T52" fmla="*/ 101 w 520"/>
                  <a:gd name="T53" fmla="*/ 211 h 464"/>
                  <a:gd name="T54" fmla="*/ 110 w 520"/>
                  <a:gd name="T55" fmla="*/ 212 h 464"/>
                  <a:gd name="T56" fmla="*/ 270 w 520"/>
                  <a:gd name="T57" fmla="*/ 163 h 464"/>
                  <a:gd name="T58" fmla="*/ 329 w 520"/>
                  <a:gd name="T59" fmla="*/ 122 h 464"/>
                  <a:gd name="T60" fmla="*/ 328 w 520"/>
                  <a:gd name="T61" fmla="*/ 141 h 464"/>
                  <a:gd name="T62" fmla="*/ 340 w 520"/>
                  <a:gd name="T63" fmla="*/ 131 h 464"/>
                  <a:gd name="T64" fmla="*/ 343 w 520"/>
                  <a:gd name="T65" fmla="*/ 10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0" h="464">
                    <a:moveTo>
                      <a:pt x="513" y="237"/>
                    </a:moveTo>
                    <a:cubicBezTo>
                      <a:pt x="464" y="237"/>
                      <a:pt x="464" y="237"/>
                      <a:pt x="464" y="237"/>
                    </a:cubicBezTo>
                    <a:cubicBezTo>
                      <a:pt x="461" y="363"/>
                      <a:pt x="358" y="464"/>
                      <a:pt x="233" y="464"/>
                    </a:cubicBezTo>
                    <a:cubicBezTo>
                      <a:pt x="102" y="464"/>
                      <a:pt x="0" y="362"/>
                      <a:pt x="0" y="231"/>
                    </a:cubicBezTo>
                    <a:cubicBezTo>
                      <a:pt x="0" y="103"/>
                      <a:pt x="104" y="0"/>
                      <a:pt x="233" y="0"/>
                    </a:cubicBezTo>
                    <a:cubicBezTo>
                      <a:pt x="328" y="0"/>
                      <a:pt x="410" y="58"/>
                      <a:pt x="446" y="140"/>
                    </a:cubicBezTo>
                    <a:cubicBezTo>
                      <a:pt x="437" y="149"/>
                      <a:pt x="437" y="149"/>
                      <a:pt x="437" y="149"/>
                    </a:cubicBezTo>
                    <a:cubicBezTo>
                      <a:pt x="428" y="158"/>
                      <a:pt x="428" y="158"/>
                      <a:pt x="428" y="158"/>
                    </a:cubicBezTo>
                    <a:cubicBezTo>
                      <a:pt x="399" y="78"/>
                      <a:pt x="323" y="22"/>
                      <a:pt x="233" y="22"/>
                    </a:cubicBezTo>
                    <a:cubicBezTo>
                      <a:pt x="115" y="22"/>
                      <a:pt x="22" y="115"/>
                      <a:pt x="22" y="231"/>
                    </a:cubicBezTo>
                    <a:cubicBezTo>
                      <a:pt x="22" y="349"/>
                      <a:pt x="115" y="442"/>
                      <a:pt x="233" y="442"/>
                    </a:cubicBezTo>
                    <a:cubicBezTo>
                      <a:pt x="346" y="442"/>
                      <a:pt x="438" y="352"/>
                      <a:pt x="441" y="237"/>
                    </a:cubicBezTo>
                    <a:cubicBezTo>
                      <a:pt x="393" y="237"/>
                      <a:pt x="393" y="237"/>
                      <a:pt x="393" y="237"/>
                    </a:cubicBezTo>
                    <a:cubicBezTo>
                      <a:pt x="388" y="237"/>
                      <a:pt x="386" y="232"/>
                      <a:pt x="389" y="228"/>
                    </a:cubicBezTo>
                    <a:cubicBezTo>
                      <a:pt x="450" y="168"/>
                      <a:pt x="450" y="168"/>
                      <a:pt x="450" y="168"/>
                    </a:cubicBezTo>
                    <a:cubicBezTo>
                      <a:pt x="451" y="166"/>
                      <a:pt x="455" y="166"/>
                      <a:pt x="457" y="168"/>
                    </a:cubicBezTo>
                    <a:cubicBezTo>
                      <a:pt x="517" y="228"/>
                      <a:pt x="517" y="228"/>
                      <a:pt x="517" y="228"/>
                    </a:cubicBezTo>
                    <a:cubicBezTo>
                      <a:pt x="520" y="232"/>
                      <a:pt x="518" y="237"/>
                      <a:pt x="513" y="237"/>
                    </a:cubicBezTo>
                    <a:close/>
                    <a:moveTo>
                      <a:pt x="386" y="335"/>
                    </a:moveTo>
                    <a:cubicBezTo>
                      <a:pt x="366" y="335"/>
                      <a:pt x="366" y="335"/>
                      <a:pt x="366" y="335"/>
                    </a:cubicBezTo>
                    <a:cubicBezTo>
                      <a:pt x="366" y="156"/>
                      <a:pt x="366" y="156"/>
                      <a:pt x="366" y="156"/>
                    </a:cubicBezTo>
                    <a:cubicBezTo>
                      <a:pt x="322" y="156"/>
                      <a:pt x="322" y="156"/>
                      <a:pt x="322" y="156"/>
                    </a:cubicBezTo>
                    <a:cubicBezTo>
                      <a:pt x="322" y="335"/>
                      <a:pt x="322" y="335"/>
                      <a:pt x="322" y="335"/>
                    </a:cubicBezTo>
                    <a:cubicBezTo>
                      <a:pt x="294" y="335"/>
                      <a:pt x="294" y="335"/>
                      <a:pt x="294" y="335"/>
                    </a:cubicBezTo>
                    <a:cubicBezTo>
                      <a:pt x="294" y="232"/>
                      <a:pt x="294" y="232"/>
                      <a:pt x="294" y="232"/>
                    </a:cubicBezTo>
                    <a:cubicBezTo>
                      <a:pt x="250" y="232"/>
                      <a:pt x="250" y="232"/>
                      <a:pt x="250" y="232"/>
                    </a:cubicBezTo>
                    <a:cubicBezTo>
                      <a:pt x="250" y="335"/>
                      <a:pt x="250" y="335"/>
                      <a:pt x="250" y="335"/>
                    </a:cubicBezTo>
                    <a:cubicBezTo>
                      <a:pt x="222" y="335"/>
                      <a:pt x="222" y="335"/>
                      <a:pt x="222" y="335"/>
                    </a:cubicBezTo>
                    <a:cubicBezTo>
                      <a:pt x="222" y="196"/>
                      <a:pt x="222" y="196"/>
                      <a:pt x="222" y="196"/>
                    </a:cubicBezTo>
                    <a:cubicBezTo>
                      <a:pt x="178" y="196"/>
                      <a:pt x="178" y="196"/>
                      <a:pt x="178" y="196"/>
                    </a:cubicBezTo>
                    <a:cubicBezTo>
                      <a:pt x="178" y="335"/>
                      <a:pt x="178" y="335"/>
                      <a:pt x="178" y="335"/>
                    </a:cubicBezTo>
                    <a:cubicBezTo>
                      <a:pt x="150" y="335"/>
                      <a:pt x="150" y="335"/>
                      <a:pt x="150" y="335"/>
                    </a:cubicBezTo>
                    <a:cubicBezTo>
                      <a:pt x="150" y="257"/>
                      <a:pt x="150" y="257"/>
                      <a:pt x="150" y="257"/>
                    </a:cubicBezTo>
                    <a:cubicBezTo>
                      <a:pt x="106" y="257"/>
                      <a:pt x="106" y="257"/>
                      <a:pt x="106" y="257"/>
                    </a:cubicBezTo>
                    <a:cubicBezTo>
                      <a:pt x="106" y="335"/>
                      <a:pt x="106" y="335"/>
                      <a:pt x="106" y="335"/>
                    </a:cubicBezTo>
                    <a:cubicBezTo>
                      <a:pt x="87" y="335"/>
                      <a:pt x="87" y="335"/>
                      <a:pt x="87" y="335"/>
                    </a:cubicBezTo>
                    <a:cubicBezTo>
                      <a:pt x="85" y="335"/>
                      <a:pt x="84" y="336"/>
                      <a:pt x="84" y="337"/>
                    </a:cubicBezTo>
                    <a:cubicBezTo>
                      <a:pt x="84" y="352"/>
                      <a:pt x="84" y="352"/>
                      <a:pt x="84" y="352"/>
                    </a:cubicBezTo>
                    <a:cubicBezTo>
                      <a:pt x="84" y="353"/>
                      <a:pt x="85" y="354"/>
                      <a:pt x="87" y="354"/>
                    </a:cubicBezTo>
                    <a:cubicBezTo>
                      <a:pt x="386" y="354"/>
                      <a:pt x="386" y="354"/>
                      <a:pt x="386" y="354"/>
                    </a:cubicBezTo>
                    <a:cubicBezTo>
                      <a:pt x="387" y="354"/>
                      <a:pt x="388" y="353"/>
                      <a:pt x="388" y="352"/>
                    </a:cubicBezTo>
                    <a:cubicBezTo>
                      <a:pt x="388" y="337"/>
                      <a:pt x="388" y="337"/>
                      <a:pt x="388" y="337"/>
                    </a:cubicBezTo>
                    <a:cubicBezTo>
                      <a:pt x="388" y="336"/>
                      <a:pt x="387" y="335"/>
                      <a:pt x="386" y="335"/>
                    </a:cubicBezTo>
                    <a:close/>
                    <a:moveTo>
                      <a:pt x="343" y="103"/>
                    </a:moveTo>
                    <a:cubicBezTo>
                      <a:pt x="316" y="99"/>
                      <a:pt x="316" y="99"/>
                      <a:pt x="316" y="99"/>
                    </a:cubicBezTo>
                    <a:cubicBezTo>
                      <a:pt x="315" y="99"/>
                      <a:pt x="315" y="99"/>
                      <a:pt x="315" y="99"/>
                    </a:cubicBezTo>
                    <a:cubicBezTo>
                      <a:pt x="303" y="109"/>
                      <a:pt x="303" y="109"/>
                      <a:pt x="303" y="109"/>
                    </a:cubicBezTo>
                    <a:cubicBezTo>
                      <a:pt x="303" y="109"/>
                      <a:pt x="303" y="110"/>
                      <a:pt x="303" y="110"/>
                    </a:cubicBezTo>
                    <a:cubicBezTo>
                      <a:pt x="322" y="112"/>
                      <a:pt x="322" y="112"/>
                      <a:pt x="322" y="112"/>
                    </a:cubicBezTo>
                    <a:cubicBezTo>
                      <a:pt x="271" y="151"/>
                      <a:pt x="271" y="151"/>
                      <a:pt x="271" y="151"/>
                    </a:cubicBezTo>
                    <a:cubicBezTo>
                      <a:pt x="202" y="131"/>
                      <a:pt x="202" y="131"/>
                      <a:pt x="202" y="131"/>
                    </a:cubicBezTo>
                    <a:cubicBezTo>
                      <a:pt x="200" y="131"/>
                      <a:pt x="198" y="131"/>
                      <a:pt x="196" y="132"/>
                    </a:cubicBezTo>
                    <a:cubicBezTo>
                      <a:pt x="102" y="203"/>
                      <a:pt x="102" y="203"/>
                      <a:pt x="102" y="203"/>
                    </a:cubicBezTo>
                    <a:cubicBezTo>
                      <a:pt x="100" y="205"/>
                      <a:pt x="99" y="208"/>
                      <a:pt x="101" y="211"/>
                    </a:cubicBezTo>
                    <a:cubicBezTo>
                      <a:pt x="102" y="213"/>
                      <a:pt x="104" y="213"/>
                      <a:pt x="106" y="213"/>
                    </a:cubicBezTo>
                    <a:cubicBezTo>
                      <a:pt x="107" y="213"/>
                      <a:pt x="108" y="213"/>
                      <a:pt x="110" y="212"/>
                    </a:cubicBezTo>
                    <a:cubicBezTo>
                      <a:pt x="201" y="144"/>
                      <a:pt x="201" y="144"/>
                      <a:pt x="201" y="144"/>
                    </a:cubicBezTo>
                    <a:cubicBezTo>
                      <a:pt x="270" y="163"/>
                      <a:pt x="270" y="163"/>
                      <a:pt x="270" y="163"/>
                    </a:cubicBezTo>
                    <a:cubicBezTo>
                      <a:pt x="272" y="164"/>
                      <a:pt x="274" y="164"/>
                      <a:pt x="276" y="162"/>
                    </a:cubicBezTo>
                    <a:cubicBezTo>
                      <a:pt x="329" y="122"/>
                      <a:pt x="329" y="122"/>
                      <a:pt x="329" y="122"/>
                    </a:cubicBezTo>
                    <a:cubicBezTo>
                      <a:pt x="326" y="140"/>
                      <a:pt x="326" y="140"/>
                      <a:pt x="326" y="140"/>
                    </a:cubicBezTo>
                    <a:cubicBezTo>
                      <a:pt x="326" y="141"/>
                      <a:pt x="327" y="141"/>
                      <a:pt x="328" y="141"/>
                    </a:cubicBezTo>
                    <a:cubicBezTo>
                      <a:pt x="340" y="132"/>
                      <a:pt x="340" y="132"/>
                      <a:pt x="340" y="132"/>
                    </a:cubicBezTo>
                    <a:cubicBezTo>
                      <a:pt x="340" y="131"/>
                      <a:pt x="340" y="131"/>
                      <a:pt x="340" y="131"/>
                    </a:cubicBezTo>
                    <a:cubicBezTo>
                      <a:pt x="344" y="104"/>
                      <a:pt x="344" y="104"/>
                      <a:pt x="344" y="104"/>
                    </a:cubicBezTo>
                    <a:cubicBezTo>
                      <a:pt x="344" y="103"/>
                      <a:pt x="344" y="103"/>
                      <a:pt x="343" y="103"/>
                    </a:cubicBezTo>
                    <a:close/>
                  </a:path>
                </a:pathLst>
              </a:custGeom>
              <a:solidFill>
                <a:schemeClr val="bg1"/>
              </a:solidFill>
              <a:ln w="12700">
                <a:solidFill>
                  <a:srgbClr val="0078D7"/>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12" name="Rectangle 7"/>
              <p:cNvSpPr>
                <a:spLocks noChangeArrowheads="1"/>
              </p:cNvSpPr>
              <p:nvPr/>
            </p:nvSpPr>
            <p:spPr bwMode="auto">
              <a:xfrm>
                <a:off x="409575" y="2486025"/>
                <a:ext cx="60483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7" name="Group 16"/>
              <p:cNvGrpSpPr/>
              <p:nvPr/>
            </p:nvGrpSpPr>
            <p:grpSpPr>
              <a:xfrm>
                <a:off x="435961" y="2276100"/>
                <a:ext cx="604838" cy="539960"/>
                <a:chOff x="409575" y="2486025"/>
                <a:chExt cx="604838" cy="539960"/>
              </a:xfrm>
            </p:grpSpPr>
            <p:sp>
              <p:nvSpPr>
                <p:cNvPr id="11" name="Rectangle 6"/>
                <p:cNvSpPr>
                  <a:spLocks noChangeArrowheads="1"/>
                </p:cNvSpPr>
                <p:nvPr/>
              </p:nvSpPr>
              <p:spPr bwMode="auto">
                <a:xfrm>
                  <a:off x="409575" y="2486025"/>
                  <a:ext cx="604838" cy="395288"/>
                </a:xfrm>
                <a:prstGeom prst="rect">
                  <a:avLst/>
                </a:prstGeom>
                <a:solidFill>
                  <a:schemeClr val="bg1"/>
                </a:solidFill>
                <a:ln w="57150">
                  <a:solidFill>
                    <a:srgbClr val="0078D7"/>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13" name="Freeform 8"/>
                <p:cNvSpPr>
                  <a:spLocks/>
                </p:cNvSpPr>
                <p:nvPr/>
              </p:nvSpPr>
              <p:spPr bwMode="auto">
                <a:xfrm>
                  <a:off x="735926" y="2727535"/>
                  <a:ext cx="201613" cy="298450"/>
                </a:xfrm>
                <a:custGeom>
                  <a:avLst/>
                  <a:gdLst>
                    <a:gd name="T0" fmla="*/ 71 w 139"/>
                    <a:gd name="T1" fmla="*/ 68 h 205"/>
                    <a:gd name="T2" fmla="*/ 76 w 139"/>
                    <a:gd name="T3" fmla="*/ 54 h 205"/>
                    <a:gd name="T4" fmla="*/ 76 w 139"/>
                    <a:gd name="T5" fmla="*/ 11 h 205"/>
                    <a:gd name="T6" fmla="*/ 65 w 139"/>
                    <a:gd name="T7" fmla="*/ 0 h 205"/>
                    <a:gd name="T8" fmla="*/ 54 w 139"/>
                    <a:gd name="T9" fmla="*/ 11 h 205"/>
                    <a:gd name="T10" fmla="*/ 54 w 139"/>
                    <a:gd name="T11" fmla="*/ 49 h 205"/>
                    <a:gd name="T12" fmla="*/ 32 w 139"/>
                    <a:gd name="T13" fmla="*/ 106 h 205"/>
                    <a:gd name="T14" fmla="*/ 23 w 139"/>
                    <a:gd name="T15" fmla="*/ 59 h 205"/>
                    <a:gd name="T16" fmla="*/ 10 w 139"/>
                    <a:gd name="T17" fmla="*/ 50 h 205"/>
                    <a:gd name="T18" fmla="*/ 1 w 139"/>
                    <a:gd name="T19" fmla="*/ 64 h 205"/>
                    <a:gd name="T20" fmla="*/ 17 w 139"/>
                    <a:gd name="T21" fmla="*/ 146 h 205"/>
                    <a:gd name="T22" fmla="*/ 48 w 139"/>
                    <a:gd name="T23" fmla="*/ 189 h 205"/>
                    <a:gd name="T24" fmla="*/ 51 w 139"/>
                    <a:gd name="T25" fmla="*/ 205 h 205"/>
                    <a:gd name="T26" fmla="*/ 125 w 139"/>
                    <a:gd name="T27" fmla="*/ 205 h 205"/>
                    <a:gd name="T28" fmla="*/ 120 w 139"/>
                    <a:gd name="T29" fmla="*/ 174 h 205"/>
                    <a:gd name="T30" fmla="*/ 139 w 139"/>
                    <a:gd name="T31" fmla="*/ 125 h 205"/>
                    <a:gd name="T32" fmla="*/ 90 w 139"/>
                    <a:gd name="T33" fmla="*/ 71 h 205"/>
                    <a:gd name="T34" fmla="*/ 71 w 139"/>
                    <a:gd name="T35" fmla="*/ 6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205">
                      <a:moveTo>
                        <a:pt x="71" y="68"/>
                      </a:moveTo>
                      <a:cubicBezTo>
                        <a:pt x="76" y="54"/>
                        <a:pt x="76" y="54"/>
                        <a:pt x="76" y="54"/>
                      </a:cubicBezTo>
                      <a:cubicBezTo>
                        <a:pt x="76" y="11"/>
                        <a:pt x="76" y="11"/>
                        <a:pt x="76" y="11"/>
                      </a:cubicBezTo>
                      <a:cubicBezTo>
                        <a:pt x="76" y="5"/>
                        <a:pt x="71" y="0"/>
                        <a:pt x="65" y="0"/>
                      </a:cubicBezTo>
                      <a:cubicBezTo>
                        <a:pt x="58" y="0"/>
                        <a:pt x="54" y="5"/>
                        <a:pt x="54" y="11"/>
                      </a:cubicBezTo>
                      <a:cubicBezTo>
                        <a:pt x="54" y="49"/>
                        <a:pt x="54" y="49"/>
                        <a:pt x="54" y="49"/>
                      </a:cubicBezTo>
                      <a:cubicBezTo>
                        <a:pt x="32" y="106"/>
                        <a:pt x="32" y="106"/>
                        <a:pt x="32" y="106"/>
                      </a:cubicBezTo>
                      <a:cubicBezTo>
                        <a:pt x="23" y="59"/>
                        <a:pt x="23" y="59"/>
                        <a:pt x="23" y="59"/>
                      </a:cubicBezTo>
                      <a:cubicBezTo>
                        <a:pt x="22" y="53"/>
                        <a:pt x="16" y="49"/>
                        <a:pt x="10" y="50"/>
                      </a:cubicBezTo>
                      <a:cubicBezTo>
                        <a:pt x="4" y="51"/>
                        <a:pt x="0" y="58"/>
                        <a:pt x="1" y="64"/>
                      </a:cubicBezTo>
                      <a:cubicBezTo>
                        <a:pt x="17" y="146"/>
                        <a:pt x="17" y="146"/>
                        <a:pt x="17" y="146"/>
                      </a:cubicBezTo>
                      <a:cubicBezTo>
                        <a:pt x="48" y="189"/>
                        <a:pt x="48" y="189"/>
                        <a:pt x="48" y="189"/>
                      </a:cubicBezTo>
                      <a:cubicBezTo>
                        <a:pt x="51" y="205"/>
                        <a:pt x="51" y="205"/>
                        <a:pt x="51" y="205"/>
                      </a:cubicBezTo>
                      <a:cubicBezTo>
                        <a:pt x="125" y="205"/>
                        <a:pt x="125" y="205"/>
                        <a:pt x="125" y="205"/>
                      </a:cubicBezTo>
                      <a:cubicBezTo>
                        <a:pt x="120" y="174"/>
                        <a:pt x="120" y="174"/>
                        <a:pt x="120" y="174"/>
                      </a:cubicBezTo>
                      <a:cubicBezTo>
                        <a:pt x="139" y="125"/>
                        <a:pt x="139" y="125"/>
                        <a:pt x="139" y="125"/>
                      </a:cubicBezTo>
                      <a:cubicBezTo>
                        <a:pt x="90" y="71"/>
                        <a:pt x="90" y="71"/>
                        <a:pt x="90" y="71"/>
                      </a:cubicBezTo>
                      <a:lnTo>
                        <a:pt x="71" y="68"/>
                      </a:lnTo>
                      <a:close/>
                    </a:path>
                  </a:pathLst>
                </a:custGeom>
                <a:solidFill>
                  <a:schemeClr val="bg1"/>
                </a:solidFill>
                <a:ln w="12700">
                  <a:solidFill>
                    <a:srgbClr val="005291"/>
                  </a:solidFill>
                  <a:round/>
                  <a:headEnd/>
                  <a:tailEnd/>
                </a:ln>
              </p:spPr>
              <p:txBody>
                <a:bodyPr vert="horz" wrap="square" lIns="93260" tIns="46630" rIns="93260" bIns="46630" numCol="1" anchor="t" anchorCtr="0" compatLnSpc="1">
                  <a:prstTxWarp prst="textNoShape">
                    <a:avLst/>
                  </a:prstTxWarp>
                </a:bodyPr>
                <a:lstStyle/>
                <a:p>
                  <a:endParaRPr lang="en-US" sz="1836"/>
                </a:p>
              </p:txBody>
            </p:sp>
          </p:grpSp>
        </p:grpSp>
      </p:grpSp>
      <p:grpSp>
        <p:nvGrpSpPr>
          <p:cNvPr id="21" name="Group 20"/>
          <p:cNvGrpSpPr/>
          <p:nvPr/>
        </p:nvGrpSpPr>
        <p:grpSpPr>
          <a:xfrm>
            <a:off x="10000674" y="2287773"/>
            <a:ext cx="2065460" cy="3882894"/>
            <a:chOff x="9804608" y="2243119"/>
            <a:chExt cx="2025145" cy="3807104"/>
          </a:xfrm>
        </p:grpSpPr>
        <p:sp>
          <p:nvSpPr>
            <p:cNvPr id="482" name="Rectangle 481"/>
            <p:cNvSpPr/>
            <p:nvPr/>
          </p:nvSpPr>
          <p:spPr>
            <a:xfrm>
              <a:off x="10329146" y="5722311"/>
              <a:ext cx="1500607" cy="327912"/>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Action</a:t>
              </a:r>
            </a:p>
          </p:txBody>
        </p:sp>
        <p:sp>
          <p:nvSpPr>
            <p:cNvPr id="484" name="TextBox 483"/>
            <p:cNvSpPr txBox="1"/>
            <p:nvPr/>
          </p:nvSpPr>
          <p:spPr>
            <a:xfrm>
              <a:off x="9804608" y="2299929"/>
              <a:ext cx="988041" cy="339067"/>
            </a:xfrm>
            <a:prstGeom prst="rect">
              <a:avLst/>
            </a:prstGeom>
            <a:noFill/>
          </p:spPr>
          <p:txBody>
            <a:bodyPr wrap="square" lIns="0" tIns="0" rIns="0" bIns="0" rtlCol="0" anchor="ctr">
              <a:spAutoFit/>
            </a:bodyPr>
            <a:lstStyle/>
            <a:p>
              <a:pPr algn="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Dashboards and Visualization</a:t>
              </a:r>
            </a:p>
          </p:txBody>
        </p:sp>
        <p:sp>
          <p:nvSpPr>
            <p:cNvPr id="485" name="TextBox 484"/>
            <p:cNvSpPr txBox="1"/>
            <p:nvPr/>
          </p:nvSpPr>
          <p:spPr>
            <a:xfrm>
              <a:off x="9804608" y="4257419"/>
              <a:ext cx="993531" cy="339067"/>
            </a:xfrm>
            <a:prstGeom prst="rect">
              <a:avLst/>
            </a:prstGeom>
            <a:noFill/>
          </p:spPr>
          <p:txBody>
            <a:bodyPr wrap="square" lIns="0" tIns="0" rIns="0" bIns="0" rtlCol="0">
              <a:spAutoFit/>
            </a:bodyPr>
            <a:lstStyle/>
            <a:p>
              <a:pPr algn="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Personalized</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Offers</a:t>
              </a:r>
            </a:p>
          </p:txBody>
        </p:sp>
        <p:sp>
          <p:nvSpPr>
            <p:cNvPr id="14" name="Freeform 9"/>
            <p:cNvSpPr>
              <a:spLocks noEditPoints="1"/>
            </p:cNvSpPr>
            <p:nvPr/>
          </p:nvSpPr>
          <p:spPr bwMode="auto">
            <a:xfrm>
              <a:off x="10918246" y="2243119"/>
              <a:ext cx="695960" cy="587219"/>
            </a:xfrm>
            <a:custGeom>
              <a:avLst/>
              <a:gdLst>
                <a:gd name="T0" fmla="*/ 49 w 105"/>
                <a:gd name="T1" fmla="*/ 85 h 89"/>
                <a:gd name="T2" fmla="*/ 62 w 105"/>
                <a:gd name="T3" fmla="*/ 80 h 89"/>
                <a:gd name="T4" fmla="*/ 52 w 105"/>
                <a:gd name="T5" fmla="*/ 89 h 89"/>
                <a:gd name="T6" fmla="*/ 43 w 105"/>
                <a:gd name="T7" fmla="*/ 80 h 89"/>
                <a:gd name="T8" fmla="*/ 99 w 105"/>
                <a:gd name="T9" fmla="*/ 61 h 89"/>
                <a:gd name="T10" fmla="*/ 5 w 105"/>
                <a:gd name="T11" fmla="*/ 0 h 89"/>
                <a:gd name="T12" fmla="*/ 105 w 105"/>
                <a:gd name="T13" fmla="*/ 64 h 89"/>
                <a:gd name="T14" fmla="*/ 61 w 105"/>
                <a:gd name="T15" fmla="*/ 68 h 89"/>
                <a:gd name="T16" fmla="*/ 49 w 105"/>
                <a:gd name="T17" fmla="*/ 82 h 89"/>
                <a:gd name="T18" fmla="*/ 44 w 105"/>
                <a:gd name="T19" fmla="*/ 68 h 89"/>
                <a:gd name="T20" fmla="*/ 0 w 105"/>
                <a:gd name="T21" fmla="*/ 4 h 89"/>
                <a:gd name="T22" fmla="*/ 18 w 105"/>
                <a:gd name="T23" fmla="*/ 38 h 89"/>
                <a:gd name="T24" fmla="*/ 42 w 105"/>
                <a:gd name="T25" fmla="*/ 38 h 89"/>
                <a:gd name="T26" fmla="*/ 17 w 105"/>
                <a:gd name="T27" fmla="*/ 38 h 89"/>
                <a:gd name="T28" fmla="*/ 18 w 105"/>
                <a:gd name="T29" fmla="*/ 49 h 89"/>
                <a:gd name="T30" fmla="*/ 18 w 105"/>
                <a:gd name="T31" fmla="*/ 45 h 89"/>
                <a:gd name="T32" fmla="*/ 17 w 105"/>
                <a:gd name="T33" fmla="*/ 49 h 89"/>
                <a:gd name="T34" fmla="*/ 13 w 105"/>
                <a:gd name="T35" fmla="*/ 49 h 89"/>
                <a:gd name="T36" fmla="*/ 37 w 105"/>
                <a:gd name="T37" fmla="*/ 52 h 89"/>
                <a:gd name="T38" fmla="*/ 13 w 105"/>
                <a:gd name="T39" fmla="*/ 56 h 89"/>
                <a:gd name="T40" fmla="*/ 13 w 105"/>
                <a:gd name="T41" fmla="*/ 52 h 89"/>
                <a:gd name="T42" fmla="*/ 43 w 105"/>
                <a:gd name="T43" fmla="*/ 30 h 89"/>
                <a:gd name="T44" fmla="*/ 39 w 105"/>
                <a:gd name="T45" fmla="*/ 30 h 89"/>
                <a:gd name="T46" fmla="*/ 32 w 105"/>
                <a:gd name="T47" fmla="*/ 30 h 89"/>
                <a:gd name="T48" fmla="*/ 31 w 105"/>
                <a:gd name="T49" fmla="*/ 16 h 89"/>
                <a:gd name="T50" fmla="*/ 31 w 105"/>
                <a:gd name="T51" fmla="*/ 30 h 89"/>
                <a:gd name="T52" fmla="*/ 18 w 105"/>
                <a:gd name="T53" fmla="*/ 13 h 89"/>
                <a:gd name="T54" fmla="*/ 24 w 105"/>
                <a:gd name="T55" fmla="*/ 13 h 89"/>
                <a:gd name="T56" fmla="*/ 17 w 105"/>
                <a:gd name="T57" fmla="*/ 19 h 89"/>
                <a:gd name="T58" fmla="*/ 72 w 105"/>
                <a:gd name="T59" fmla="*/ 17 h 89"/>
                <a:gd name="T60" fmla="*/ 67 w 105"/>
                <a:gd name="T61" fmla="*/ 18 h 89"/>
                <a:gd name="T62" fmla="*/ 62 w 105"/>
                <a:gd name="T63" fmla="*/ 20 h 89"/>
                <a:gd name="T64" fmla="*/ 58 w 105"/>
                <a:gd name="T65" fmla="*/ 24 h 89"/>
                <a:gd name="T66" fmla="*/ 55 w 105"/>
                <a:gd name="T67" fmla="*/ 29 h 89"/>
                <a:gd name="T68" fmla="*/ 54 w 105"/>
                <a:gd name="T69" fmla="*/ 34 h 89"/>
                <a:gd name="T70" fmla="*/ 54 w 105"/>
                <a:gd name="T71" fmla="*/ 40 h 89"/>
                <a:gd name="T72" fmla="*/ 56 w 105"/>
                <a:gd name="T73" fmla="*/ 45 h 89"/>
                <a:gd name="T74" fmla="*/ 59 w 105"/>
                <a:gd name="T75" fmla="*/ 49 h 89"/>
                <a:gd name="T76" fmla="*/ 63 w 105"/>
                <a:gd name="T77" fmla="*/ 52 h 89"/>
                <a:gd name="T78" fmla="*/ 68 w 105"/>
                <a:gd name="T79" fmla="*/ 54 h 89"/>
                <a:gd name="T80" fmla="*/ 74 w 105"/>
                <a:gd name="T81" fmla="*/ 54 h 89"/>
                <a:gd name="T82" fmla="*/ 79 w 105"/>
                <a:gd name="T83" fmla="*/ 53 h 89"/>
                <a:gd name="T84" fmla="*/ 84 w 105"/>
                <a:gd name="T85" fmla="*/ 51 h 89"/>
                <a:gd name="T86" fmla="*/ 87 w 105"/>
                <a:gd name="T87" fmla="*/ 47 h 89"/>
                <a:gd name="T88" fmla="*/ 90 w 105"/>
                <a:gd name="T89" fmla="*/ 42 h 89"/>
                <a:gd name="T90" fmla="*/ 91 w 105"/>
                <a:gd name="T91" fmla="*/ 37 h 89"/>
                <a:gd name="T92" fmla="*/ 93 w 105"/>
                <a:gd name="T93" fmla="*/ 32 h 89"/>
                <a:gd name="T94" fmla="*/ 92 w 105"/>
                <a:gd name="T95" fmla="*/ 26 h 89"/>
                <a:gd name="T96" fmla="*/ 90 w 105"/>
                <a:gd name="T97" fmla="*/ 21 h 89"/>
                <a:gd name="T98" fmla="*/ 86 w 105"/>
                <a:gd name="T99" fmla="*/ 18 h 89"/>
                <a:gd name="T100" fmla="*/ 81 w 105"/>
                <a:gd name="T101" fmla="*/ 16 h 89"/>
                <a:gd name="T102" fmla="*/ 76 w 105"/>
                <a:gd name="T103" fmla="*/ 15 h 89"/>
                <a:gd name="T104" fmla="*/ 94 w 105"/>
                <a:gd name="T105"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89">
                  <a:moveTo>
                    <a:pt x="43" y="80"/>
                  </a:moveTo>
                  <a:cubicBezTo>
                    <a:pt x="44" y="83"/>
                    <a:pt x="44" y="83"/>
                    <a:pt x="44" y="83"/>
                  </a:cubicBezTo>
                  <a:cubicBezTo>
                    <a:pt x="45" y="84"/>
                    <a:pt x="47" y="85"/>
                    <a:pt x="49" y="85"/>
                  </a:cubicBezTo>
                  <a:cubicBezTo>
                    <a:pt x="56" y="85"/>
                    <a:pt x="56" y="85"/>
                    <a:pt x="56" y="85"/>
                  </a:cubicBezTo>
                  <a:cubicBezTo>
                    <a:pt x="58" y="85"/>
                    <a:pt x="60" y="84"/>
                    <a:pt x="61" y="83"/>
                  </a:cubicBezTo>
                  <a:cubicBezTo>
                    <a:pt x="62" y="80"/>
                    <a:pt x="62" y="80"/>
                    <a:pt x="62" y="80"/>
                  </a:cubicBezTo>
                  <a:cubicBezTo>
                    <a:pt x="68" y="81"/>
                    <a:pt x="68" y="81"/>
                    <a:pt x="68" y="81"/>
                  </a:cubicBezTo>
                  <a:cubicBezTo>
                    <a:pt x="72" y="82"/>
                    <a:pt x="75" y="83"/>
                    <a:pt x="75" y="84"/>
                  </a:cubicBezTo>
                  <a:cubicBezTo>
                    <a:pt x="75" y="87"/>
                    <a:pt x="65" y="89"/>
                    <a:pt x="52" y="89"/>
                  </a:cubicBezTo>
                  <a:cubicBezTo>
                    <a:pt x="40" y="89"/>
                    <a:pt x="30" y="87"/>
                    <a:pt x="30" y="84"/>
                  </a:cubicBezTo>
                  <a:cubicBezTo>
                    <a:pt x="30" y="83"/>
                    <a:pt x="33" y="82"/>
                    <a:pt x="37" y="81"/>
                  </a:cubicBezTo>
                  <a:lnTo>
                    <a:pt x="43" y="80"/>
                  </a:lnTo>
                  <a:close/>
                  <a:moveTo>
                    <a:pt x="6" y="7"/>
                  </a:moveTo>
                  <a:cubicBezTo>
                    <a:pt x="6" y="61"/>
                    <a:pt x="6" y="61"/>
                    <a:pt x="6" y="61"/>
                  </a:cubicBezTo>
                  <a:cubicBezTo>
                    <a:pt x="99" y="61"/>
                    <a:pt x="99" y="61"/>
                    <a:pt x="99" y="61"/>
                  </a:cubicBezTo>
                  <a:cubicBezTo>
                    <a:pt x="99" y="7"/>
                    <a:pt x="99" y="7"/>
                    <a:pt x="99" y="7"/>
                  </a:cubicBezTo>
                  <a:lnTo>
                    <a:pt x="6" y="7"/>
                  </a:lnTo>
                  <a:close/>
                  <a:moveTo>
                    <a:pt x="5" y="0"/>
                  </a:moveTo>
                  <a:cubicBezTo>
                    <a:pt x="100" y="0"/>
                    <a:pt x="100" y="0"/>
                    <a:pt x="100" y="0"/>
                  </a:cubicBezTo>
                  <a:cubicBezTo>
                    <a:pt x="103" y="0"/>
                    <a:pt x="105" y="2"/>
                    <a:pt x="105" y="4"/>
                  </a:cubicBezTo>
                  <a:cubicBezTo>
                    <a:pt x="105" y="64"/>
                    <a:pt x="105" y="64"/>
                    <a:pt x="105" y="64"/>
                  </a:cubicBezTo>
                  <a:cubicBezTo>
                    <a:pt x="105" y="66"/>
                    <a:pt x="103" y="68"/>
                    <a:pt x="100" y="68"/>
                  </a:cubicBezTo>
                  <a:cubicBezTo>
                    <a:pt x="61" y="68"/>
                    <a:pt x="61" y="68"/>
                    <a:pt x="61" y="68"/>
                  </a:cubicBezTo>
                  <a:cubicBezTo>
                    <a:pt x="61" y="68"/>
                    <a:pt x="61" y="68"/>
                    <a:pt x="61" y="68"/>
                  </a:cubicBezTo>
                  <a:cubicBezTo>
                    <a:pt x="61" y="77"/>
                    <a:pt x="61" y="77"/>
                    <a:pt x="61" y="77"/>
                  </a:cubicBezTo>
                  <a:cubicBezTo>
                    <a:pt x="61" y="80"/>
                    <a:pt x="59" y="82"/>
                    <a:pt x="56" y="82"/>
                  </a:cubicBezTo>
                  <a:cubicBezTo>
                    <a:pt x="49" y="82"/>
                    <a:pt x="49" y="82"/>
                    <a:pt x="49" y="82"/>
                  </a:cubicBezTo>
                  <a:cubicBezTo>
                    <a:pt x="46" y="82"/>
                    <a:pt x="44" y="80"/>
                    <a:pt x="44" y="77"/>
                  </a:cubicBezTo>
                  <a:cubicBezTo>
                    <a:pt x="44" y="68"/>
                    <a:pt x="44" y="68"/>
                    <a:pt x="44" y="68"/>
                  </a:cubicBezTo>
                  <a:cubicBezTo>
                    <a:pt x="44" y="68"/>
                    <a:pt x="44" y="68"/>
                    <a:pt x="44" y="68"/>
                  </a:cubicBezTo>
                  <a:cubicBezTo>
                    <a:pt x="5" y="68"/>
                    <a:pt x="5" y="68"/>
                    <a:pt x="5" y="68"/>
                  </a:cubicBezTo>
                  <a:cubicBezTo>
                    <a:pt x="2" y="68"/>
                    <a:pt x="0" y="66"/>
                    <a:pt x="0" y="64"/>
                  </a:cubicBezTo>
                  <a:cubicBezTo>
                    <a:pt x="0" y="4"/>
                    <a:pt x="0" y="4"/>
                    <a:pt x="0" y="4"/>
                  </a:cubicBezTo>
                  <a:cubicBezTo>
                    <a:pt x="0" y="2"/>
                    <a:pt x="2" y="0"/>
                    <a:pt x="5" y="0"/>
                  </a:cubicBezTo>
                  <a:close/>
                  <a:moveTo>
                    <a:pt x="42" y="38"/>
                  </a:moveTo>
                  <a:cubicBezTo>
                    <a:pt x="18" y="38"/>
                    <a:pt x="18" y="38"/>
                    <a:pt x="18" y="38"/>
                  </a:cubicBezTo>
                  <a:cubicBezTo>
                    <a:pt x="18" y="41"/>
                    <a:pt x="18" y="41"/>
                    <a:pt x="18" y="41"/>
                  </a:cubicBezTo>
                  <a:cubicBezTo>
                    <a:pt x="42" y="41"/>
                    <a:pt x="42" y="41"/>
                    <a:pt x="42" y="41"/>
                  </a:cubicBezTo>
                  <a:lnTo>
                    <a:pt x="42" y="38"/>
                  </a:lnTo>
                  <a:close/>
                  <a:moveTo>
                    <a:pt x="13" y="41"/>
                  </a:moveTo>
                  <a:cubicBezTo>
                    <a:pt x="17" y="41"/>
                    <a:pt x="17" y="41"/>
                    <a:pt x="17" y="41"/>
                  </a:cubicBezTo>
                  <a:cubicBezTo>
                    <a:pt x="17" y="38"/>
                    <a:pt x="17" y="38"/>
                    <a:pt x="17" y="38"/>
                  </a:cubicBezTo>
                  <a:cubicBezTo>
                    <a:pt x="13" y="38"/>
                    <a:pt x="13" y="38"/>
                    <a:pt x="13" y="38"/>
                  </a:cubicBezTo>
                  <a:lnTo>
                    <a:pt x="13" y="41"/>
                  </a:lnTo>
                  <a:close/>
                  <a:moveTo>
                    <a:pt x="18" y="49"/>
                  </a:moveTo>
                  <a:cubicBezTo>
                    <a:pt x="43" y="49"/>
                    <a:pt x="43" y="49"/>
                    <a:pt x="43" y="49"/>
                  </a:cubicBezTo>
                  <a:cubicBezTo>
                    <a:pt x="43" y="45"/>
                    <a:pt x="43" y="45"/>
                    <a:pt x="43" y="45"/>
                  </a:cubicBezTo>
                  <a:cubicBezTo>
                    <a:pt x="18" y="45"/>
                    <a:pt x="18" y="45"/>
                    <a:pt x="18" y="45"/>
                  </a:cubicBezTo>
                  <a:lnTo>
                    <a:pt x="18" y="49"/>
                  </a:lnTo>
                  <a:close/>
                  <a:moveTo>
                    <a:pt x="13" y="49"/>
                  </a:moveTo>
                  <a:cubicBezTo>
                    <a:pt x="17" y="49"/>
                    <a:pt x="17" y="49"/>
                    <a:pt x="17" y="49"/>
                  </a:cubicBezTo>
                  <a:cubicBezTo>
                    <a:pt x="17" y="45"/>
                    <a:pt x="17" y="45"/>
                    <a:pt x="17" y="45"/>
                  </a:cubicBezTo>
                  <a:cubicBezTo>
                    <a:pt x="13" y="45"/>
                    <a:pt x="13" y="45"/>
                    <a:pt x="13" y="45"/>
                  </a:cubicBezTo>
                  <a:lnTo>
                    <a:pt x="13" y="49"/>
                  </a:lnTo>
                  <a:close/>
                  <a:moveTo>
                    <a:pt x="18" y="57"/>
                  </a:moveTo>
                  <a:cubicBezTo>
                    <a:pt x="37" y="57"/>
                    <a:pt x="37" y="57"/>
                    <a:pt x="37" y="57"/>
                  </a:cubicBezTo>
                  <a:cubicBezTo>
                    <a:pt x="37" y="52"/>
                    <a:pt x="37" y="52"/>
                    <a:pt x="37" y="52"/>
                  </a:cubicBezTo>
                  <a:cubicBezTo>
                    <a:pt x="18" y="52"/>
                    <a:pt x="18" y="52"/>
                    <a:pt x="18" y="52"/>
                  </a:cubicBezTo>
                  <a:lnTo>
                    <a:pt x="18" y="57"/>
                  </a:lnTo>
                  <a:close/>
                  <a:moveTo>
                    <a:pt x="13" y="56"/>
                  </a:moveTo>
                  <a:cubicBezTo>
                    <a:pt x="17" y="56"/>
                    <a:pt x="17" y="56"/>
                    <a:pt x="17" y="56"/>
                  </a:cubicBezTo>
                  <a:cubicBezTo>
                    <a:pt x="17" y="52"/>
                    <a:pt x="17" y="52"/>
                    <a:pt x="17" y="52"/>
                  </a:cubicBezTo>
                  <a:cubicBezTo>
                    <a:pt x="13" y="52"/>
                    <a:pt x="13" y="52"/>
                    <a:pt x="13" y="52"/>
                  </a:cubicBezTo>
                  <a:lnTo>
                    <a:pt x="13" y="56"/>
                  </a:lnTo>
                  <a:close/>
                  <a:moveTo>
                    <a:pt x="39" y="30"/>
                  </a:moveTo>
                  <a:cubicBezTo>
                    <a:pt x="43" y="30"/>
                    <a:pt x="43" y="30"/>
                    <a:pt x="43" y="30"/>
                  </a:cubicBezTo>
                  <a:cubicBezTo>
                    <a:pt x="43" y="11"/>
                    <a:pt x="43" y="11"/>
                    <a:pt x="43" y="11"/>
                  </a:cubicBezTo>
                  <a:cubicBezTo>
                    <a:pt x="39" y="11"/>
                    <a:pt x="39" y="11"/>
                    <a:pt x="39" y="11"/>
                  </a:cubicBezTo>
                  <a:lnTo>
                    <a:pt x="39" y="30"/>
                  </a:lnTo>
                  <a:close/>
                  <a:moveTo>
                    <a:pt x="36" y="24"/>
                  </a:moveTo>
                  <a:cubicBezTo>
                    <a:pt x="32" y="24"/>
                    <a:pt x="32" y="24"/>
                    <a:pt x="32" y="24"/>
                  </a:cubicBezTo>
                  <a:cubicBezTo>
                    <a:pt x="32" y="30"/>
                    <a:pt x="32" y="30"/>
                    <a:pt x="32" y="30"/>
                  </a:cubicBezTo>
                  <a:cubicBezTo>
                    <a:pt x="36" y="30"/>
                    <a:pt x="36" y="30"/>
                    <a:pt x="36" y="30"/>
                  </a:cubicBezTo>
                  <a:lnTo>
                    <a:pt x="36" y="24"/>
                  </a:lnTo>
                  <a:close/>
                  <a:moveTo>
                    <a:pt x="31" y="16"/>
                  </a:moveTo>
                  <a:cubicBezTo>
                    <a:pt x="25" y="16"/>
                    <a:pt x="25" y="16"/>
                    <a:pt x="25" y="16"/>
                  </a:cubicBezTo>
                  <a:cubicBezTo>
                    <a:pt x="25" y="30"/>
                    <a:pt x="25" y="30"/>
                    <a:pt x="25" y="30"/>
                  </a:cubicBezTo>
                  <a:cubicBezTo>
                    <a:pt x="31" y="30"/>
                    <a:pt x="31" y="30"/>
                    <a:pt x="31" y="30"/>
                  </a:cubicBezTo>
                  <a:lnTo>
                    <a:pt x="31" y="16"/>
                  </a:lnTo>
                  <a:close/>
                  <a:moveTo>
                    <a:pt x="24" y="13"/>
                  </a:moveTo>
                  <a:cubicBezTo>
                    <a:pt x="18" y="13"/>
                    <a:pt x="18" y="13"/>
                    <a:pt x="18" y="13"/>
                  </a:cubicBezTo>
                  <a:cubicBezTo>
                    <a:pt x="18" y="30"/>
                    <a:pt x="18" y="30"/>
                    <a:pt x="18" y="30"/>
                  </a:cubicBezTo>
                  <a:cubicBezTo>
                    <a:pt x="24" y="30"/>
                    <a:pt x="24" y="30"/>
                    <a:pt x="24" y="30"/>
                  </a:cubicBezTo>
                  <a:lnTo>
                    <a:pt x="24" y="13"/>
                  </a:lnTo>
                  <a:close/>
                  <a:moveTo>
                    <a:pt x="13" y="30"/>
                  </a:moveTo>
                  <a:cubicBezTo>
                    <a:pt x="17" y="30"/>
                    <a:pt x="17" y="30"/>
                    <a:pt x="17" y="30"/>
                  </a:cubicBezTo>
                  <a:cubicBezTo>
                    <a:pt x="17" y="19"/>
                    <a:pt x="17" y="19"/>
                    <a:pt x="17" y="19"/>
                  </a:cubicBezTo>
                  <a:cubicBezTo>
                    <a:pt x="13" y="19"/>
                    <a:pt x="13" y="19"/>
                    <a:pt x="13" y="19"/>
                  </a:cubicBezTo>
                  <a:lnTo>
                    <a:pt x="13" y="30"/>
                  </a:lnTo>
                  <a:close/>
                  <a:moveTo>
                    <a:pt x="72" y="17"/>
                  </a:moveTo>
                  <a:cubicBezTo>
                    <a:pt x="71" y="17"/>
                    <a:pt x="71" y="17"/>
                    <a:pt x="71" y="17"/>
                  </a:cubicBezTo>
                  <a:cubicBezTo>
                    <a:pt x="68" y="18"/>
                    <a:pt x="68" y="18"/>
                    <a:pt x="68" y="18"/>
                  </a:cubicBezTo>
                  <a:cubicBezTo>
                    <a:pt x="67" y="18"/>
                    <a:pt x="67" y="18"/>
                    <a:pt x="67" y="18"/>
                  </a:cubicBezTo>
                  <a:cubicBezTo>
                    <a:pt x="65" y="19"/>
                    <a:pt x="65" y="19"/>
                    <a:pt x="65" y="19"/>
                  </a:cubicBezTo>
                  <a:cubicBezTo>
                    <a:pt x="63" y="20"/>
                    <a:pt x="63" y="20"/>
                    <a:pt x="63" y="20"/>
                  </a:cubicBezTo>
                  <a:cubicBezTo>
                    <a:pt x="62" y="20"/>
                    <a:pt x="62" y="20"/>
                    <a:pt x="62" y="20"/>
                  </a:cubicBezTo>
                  <a:cubicBezTo>
                    <a:pt x="61" y="22"/>
                    <a:pt x="61" y="22"/>
                    <a:pt x="61" y="22"/>
                  </a:cubicBezTo>
                  <a:cubicBezTo>
                    <a:pt x="59" y="23"/>
                    <a:pt x="59" y="23"/>
                    <a:pt x="59" y="23"/>
                  </a:cubicBezTo>
                  <a:cubicBezTo>
                    <a:pt x="58" y="24"/>
                    <a:pt x="58" y="24"/>
                    <a:pt x="58" y="24"/>
                  </a:cubicBezTo>
                  <a:cubicBezTo>
                    <a:pt x="57" y="26"/>
                    <a:pt x="57" y="26"/>
                    <a:pt x="57" y="26"/>
                  </a:cubicBezTo>
                  <a:cubicBezTo>
                    <a:pt x="56" y="27"/>
                    <a:pt x="56" y="27"/>
                    <a:pt x="56" y="27"/>
                  </a:cubicBezTo>
                  <a:cubicBezTo>
                    <a:pt x="55" y="29"/>
                    <a:pt x="55" y="29"/>
                    <a:pt x="55" y="29"/>
                  </a:cubicBezTo>
                  <a:cubicBezTo>
                    <a:pt x="55" y="30"/>
                    <a:pt x="55" y="30"/>
                    <a:pt x="55" y="30"/>
                  </a:cubicBezTo>
                  <a:cubicBezTo>
                    <a:pt x="54" y="32"/>
                    <a:pt x="54" y="32"/>
                    <a:pt x="54" y="32"/>
                  </a:cubicBezTo>
                  <a:cubicBezTo>
                    <a:pt x="54" y="34"/>
                    <a:pt x="54" y="34"/>
                    <a:pt x="54" y="34"/>
                  </a:cubicBezTo>
                  <a:cubicBezTo>
                    <a:pt x="54" y="36"/>
                    <a:pt x="54" y="36"/>
                    <a:pt x="54" y="36"/>
                  </a:cubicBezTo>
                  <a:cubicBezTo>
                    <a:pt x="54" y="38"/>
                    <a:pt x="54" y="38"/>
                    <a:pt x="54" y="38"/>
                  </a:cubicBezTo>
                  <a:cubicBezTo>
                    <a:pt x="54" y="40"/>
                    <a:pt x="54" y="40"/>
                    <a:pt x="54" y="40"/>
                  </a:cubicBezTo>
                  <a:cubicBezTo>
                    <a:pt x="55" y="42"/>
                    <a:pt x="55" y="42"/>
                    <a:pt x="55" y="42"/>
                  </a:cubicBezTo>
                  <a:cubicBezTo>
                    <a:pt x="55" y="43"/>
                    <a:pt x="55" y="43"/>
                    <a:pt x="55" y="43"/>
                  </a:cubicBezTo>
                  <a:cubicBezTo>
                    <a:pt x="56" y="45"/>
                    <a:pt x="56" y="45"/>
                    <a:pt x="56" y="45"/>
                  </a:cubicBezTo>
                  <a:cubicBezTo>
                    <a:pt x="57" y="46"/>
                    <a:pt x="57" y="46"/>
                    <a:pt x="57" y="46"/>
                  </a:cubicBezTo>
                  <a:cubicBezTo>
                    <a:pt x="58" y="48"/>
                    <a:pt x="58" y="48"/>
                    <a:pt x="58" y="48"/>
                  </a:cubicBezTo>
                  <a:cubicBezTo>
                    <a:pt x="59" y="49"/>
                    <a:pt x="59" y="49"/>
                    <a:pt x="59" y="49"/>
                  </a:cubicBezTo>
                  <a:cubicBezTo>
                    <a:pt x="61" y="51"/>
                    <a:pt x="61" y="51"/>
                    <a:pt x="61" y="51"/>
                  </a:cubicBezTo>
                  <a:cubicBezTo>
                    <a:pt x="62" y="52"/>
                    <a:pt x="62" y="52"/>
                    <a:pt x="62" y="52"/>
                  </a:cubicBezTo>
                  <a:cubicBezTo>
                    <a:pt x="63" y="52"/>
                    <a:pt x="63" y="52"/>
                    <a:pt x="63" y="52"/>
                  </a:cubicBezTo>
                  <a:cubicBezTo>
                    <a:pt x="65" y="53"/>
                    <a:pt x="65" y="53"/>
                    <a:pt x="65" y="53"/>
                  </a:cubicBezTo>
                  <a:cubicBezTo>
                    <a:pt x="67" y="54"/>
                    <a:pt x="67" y="54"/>
                    <a:pt x="67" y="54"/>
                  </a:cubicBezTo>
                  <a:cubicBezTo>
                    <a:pt x="68" y="54"/>
                    <a:pt x="68" y="54"/>
                    <a:pt x="68" y="54"/>
                  </a:cubicBezTo>
                  <a:cubicBezTo>
                    <a:pt x="71" y="54"/>
                    <a:pt x="71" y="54"/>
                    <a:pt x="71" y="54"/>
                  </a:cubicBezTo>
                  <a:cubicBezTo>
                    <a:pt x="72" y="54"/>
                    <a:pt x="72" y="54"/>
                    <a:pt x="72" y="54"/>
                  </a:cubicBezTo>
                  <a:cubicBezTo>
                    <a:pt x="74" y="54"/>
                    <a:pt x="74" y="54"/>
                    <a:pt x="74" y="54"/>
                  </a:cubicBezTo>
                  <a:cubicBezTo>
                    <a:pt x="76" y="54"/>
                    <a:pt x="76" y="54"/>
                    <a:pt x="76" y="54"/>
                  </a:cubicBezTo>
                  <a:cubicBezTo>
                    <a:pt x="78" y="54"/>
                    <a:pt x="78" y="54"/>
                    <a:pt x="78" y="54"/>
                  </a:cubicBezTo>
                  <a:cubicBezTo>
                    <a:pt x="79" y="53"/>
                    <a:pt x="79" y="53"/>
                    <a:pt x="79" y="53"/>
                  </a:cubicBezTo>
                  <a:cubicBezTo>
                    <a:pt x="81" y="52"/>
                    <a:pt x="81" y="52"/>
                    <a:pt x="81" y="52"/>
                  </a:cubicBezTo>
                  <a:cubicBezTo>
                    <a:pt x="83" y="52"/>
                    <a:pt x="83" y="52"/>
                    <a:pt x="83" y="52"/>
                  </a:cubicBezTo>
                  <a:cubicBezTo>
                    <a:pt x="84" y="51"/>
                    <a:pt x="84" y="51"/>
                    <a:pt x="84" y="51"/>
                  </a:cubicBezTo>
                  <a:cubicBezTo>
                    <a:pt x="85" y="49"/>
                    <a:pt x="85" y="49"/>
                    <a:pt x="85" y="49"/>
                  </a:cubicBezTo>
                  <a:cubicBezTo>
                    <a:pt x="87" y="48"/>
                    <a:pt x="87" y="48"/>
                    <a:pt x="87" y="48"/>
                  </a:cubicBezTo>
                  <a:cubicBezTo>
                    <a:pt x="87" y="47"/>
                    <a:pt x="87" y="47"/>
                    <a:pt x="87" y="47"/>
                  </a:cubicBezTo>
                  <a:cubicBezTo>
                    <a:pt x="89" y="45"/>
                    <a:pt x="89" y="45"/>
                    <a:pt x="89" y="45"/>
                  </a:cubicBezTo>
                  <a:cubicBezTo>
                    <a:pt x="89" y="43"/>
                    <a:pt x="89" y="43"/>
                    <a:pt x="89" y="43"/>
                  </a:cubicBezTo>
                  <a:cubicBezTo>
                    <a:pt x="90" y="42"/>
                    <a:pt x="90" y="42"/>
                    <a:pt x="90" y="42"/>
                  </a:cubicBezTo>
                  <a:cubicBezTo>
                    <a:pt x="90" y="40"/>
                    <a:pt x="90" y="40"/>
                    <a:pt x="90" y="40"/>
                  </a:cubicBezTo>
                  <a:cubicBezTo>
                    <a:pt x="90" y="38"/>
                    <a:pt x="90" y="38"/>
                    <a:pt x="90" y="38"/>
                  </a:cubicBezTo>
                  <a:cubicBezTo>
                    <a:pt x="91" y="37"/>
                    <a:pt x="91" y="37"/>
                    <a:pt x="91" y="37"/>
                  </a:cubicBezTo>
                  <a:cubicBezTo>
                    <a:pt x="72" y="37"/>
                    <a:pt x="72" y="37"/>
                    <a:pt x="72" y="37"/>
                  </a:cubicBezTo>
                  <a:lnTo>
                    <a:pt x="72" y="17"/>
                  </a:lnTo>
                  <a:close/>
                  <a:moveTo>
                    <a:pt x="93" y="32"/>
                  </a:moveTo>
                  <a:cubicBezTo>
                    <a:pt x="93" y="30"/>
                    <a:pt x="93" y="30"/>
                    <a:pt x="93" y="30"/>
                  </a:cubicBezTo>
                  <a:cubicBezTo>
                    <a:pt x="93" y="28"/>
                    <a:pt x="93" y="28"/>
                    <a:pt x="93" y="28"/>
                  </a:cubicBezTo>
                  <a:cubicBezTo>
                    <a:pt x="92" y="26"/>
                    <a:pt x="92" y="26"/>
                    <a:pt x="92" y="26"/>
                  </a:cubicBezTo>
                  <a:cubicBezTo>
                    <a:pt x="91" y="24"/>
                    <a:pt x="91" y="24"/>
                    <a:pt x="91" y="24"/>
                  </a:cubicBezTo>
                  <a:cubicBezTo>
                    <a:pt x="90" y="23"/>
                    <a:pt x="90" y="23"/>
                    <a:pt x="90" y="23"/>
                  </a:cubicBezTo>
                  <a:cubicBezTo>
                    <a:pt x="90" y="21"/>
                    <a:pt x="90" y="21"/>
                    <a:pt x="90" y="21"/>
                  </a:cubicBezTo>
                  <a:cubicBezTo>
                    <a:pt x="88" y="20"/>
                    <a:pt x="88" y="20"/>
                    <a:pt x="88" y="20"/>
                  </a:cubicBezTo>
                  <a:cubicBezTo>
                    <a:pt x="87" y="19"/>
                    <a:pt x="87" y="19"/>
                    <a:pt x="87" y="19"/>
                  </a:cubicBezTo>
                  <a:cubicBezTo>
                    <a:pt x="86" y="18"/>
                    <a:pt x="86" y="18"/>
                    <a:pt x="86" y="18"/>
                  </a:cubicBezTo>
                  <a:cubicBezTo>
                    <a:pt x="84" y="17"/>
                    <a:pt x="84" y="17"/>
                    <a:pt x="84" y="17"/>
                  </a:cubicBezTo>
                  <a:cubicBezTo>
                    <a:pt x="83" y="16"/>
                    <a:pt x="83" y="16"/>
                    <a:pt x="83" y="16"/>
                  </a:cubicBezTo>
                  <a:cubicBezTo>
                    <a:pt x="81" y="16"/>
                    <a:pt x="81" y="16"/>
                    <a:pt x="81" y="16"/>
                  </a:cubicBezTo>
                  <a:cubicBezTo>
                    <a:pt x="79" y="15"/>
                    <a:pt x="79" y="15"/>
                    <a:pt x="79" y="15"/>
                  </a:cubicBezTo>
                  <a:cubicBezTo>
                    <a:pt x="78" y="15"/>
                    <a:pt x="78" y="15"/>
                    <a:pt x="78" y="15"/>
                  </a:cubicBezTo>
                  <a:cubicBezTo>
                    <a:pt x="76" y="15"/>
                    <a:pt x="76" y="15"/>
                    <a:pt x="76" y="15"/>
                  </a:cubicBezTo>
                  <a:cubicBezTo>
                    <a:pt x="76" y="34"/>
                    <a:pt x="76" y="34"/>
                    <a:pt x="76" y="34"/>
                  </a:cubicBezTo>
                  <a:cubicBezTo>
                    <a:pt x="94" y="34"/>
                    <a:pt x="94" y="34"/>
                    <a:pt x="94" y="34"/>
                  </a:cubicBezTo>
                  <a:cubicBezTo>
                    <a:pt x="94" y="34"/>
                    <a:pt x="94" y="34"/>
                    <a:pt x="94" y="34"/>
                  </a:cubicBezTo>
                  <a:lnTo>
                    <a:pt x="93" y="32"/>
                  </a:lnTo>
                  <a:close/>
                </a:path>
              </a:pathLst>
            </a:custGeom>
            <a:solidFill>
              <a:schemeClr val="bg1"/>
            </a:solidFill>
            <a:ln w="19050">
              <a:solidFill>
                <a:srgbClr val="0078D7"/>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sp>
          <p:nvSpPr>
            <p:cNvPr id="15" name="Freeform 10"/>
            <p:cNvSpPr>
              <a:spLocks/>
            </p:cNvSpPr>
            <p:nvPr/>
          </p:nvSpPr>
          <p:spPr bwMode="auto">
            <a:xfrm>
              <a:off x="10874988" y="4097467"/>
              <a:ext cx="612711" cy="597393"/>
            </a:xfrm>
            <a:custGeom>
              <a:avLst/>
              <a:gdLst>
                <a:gd name="T0" fmla="*/ 40 w 80"/>
                <a:gd name="T1" fmla="*/ 0 h 78"/>
                <a:gd name="T2" fmla="*/ 45 w 80"/>
                <a:gd name="T3" fmla="*/ 5 h 78"/>
                <a:gd name="T4" fmla="*/ 53 w 80"/>
                <a:gd name="T5" fmla="*/ 2 h 78"/>
                <a:gd name="T6" fmla="*/ 56 w 80"/>
                <a:gd name="T7" fmla="*/ 9 h 78"/>
                <a:gd name="T8" fmla="*/ 65 w 80"/>
                <a:gd name="T9" fmla="*/ 8 h 78"/>
                <a:gd name="T10" fmla="*/ 65 w 80"/>
                <a:gd name="T11" fmla="*/ 16 h 78"/>
                <a:gd name="T12" fmla="*/ 74 w 80"/>
                <a:gd name="T13" fmla="*/ 18 h 78"/>
                <a:gd name="T14" fmla="*/ 72 w 80"/>
                <a:gd name="T15" fmla="*/ 25 h 78"/>
                <a:gd name="T16" fmla="*/ 78 w 80"/>
                <a:gd name="T17" fmla="*/ 30 h 78"/>
                <a:gd name="T18" fmla="*/ 75 w 80"/>
                <a:gd name="T19" fmla="*/ 36 h 78"/>
                <a:gd name="T20" fmla="*/ 80 w 80"/>
                <a:gd name="T21" fmla="*/ 43 h 78"/>
                <a:gd name="T22" fmla="*/ 74 w 80"/>
                <a:gd name="T23" fmla="*/ 47 h 78"/>
                <a:gd name="T24" fmla="*/ 76 w 80"/>
                <a:gd name="T25" fmla="*/ 55 h 78"/>
                <a:gd name="T26" fmla="*/ 69 w 80"/>
                <a:gd name="T27" fmla="*/ 58 h 78"/>
                <a:gd name="T28" fmla="*/ 69 w 80"/>
                <a:gd name="T29" fmla="*/ 65 h 78"/>
                <a:gd name="T30" fmla="*/ 61 w 80"/>
                <a:gd name="T31" fmla="*/ 66 h 78"/>
                <a:gd name="T32" fmla="*/ 59 w 80"/>
                <a:gd name="T33" fmla="*/ 74 h 78"/>
                <a:gd name="T34" fmla="*/ 52 w 80"/>
                <a:gd name="T35" fmla="*/ 72 h 78"/>
                <a:gd name="T36" fmla="*/ 46 w 80"/>
                <a:gd name="T37" fmla="*/ 78 h 78"/>
                <a:gd name="T38" fmla="*/ 40 w 80"/>
                <a:gd name="T39" fmla="*/ 74 h 78"/>
                <a:gd name="T40" fmla="*/ 33 w 80"/>
                <a:gd name="T41" fmla="*/ 78 h 78"/>
                <a:gd name="T42" fmla="*/ 29 w 80"/>
                <a:gd name="T43" fmla="*/ 72 h 78"/>
                <a:gd name="T44" fmla="*/ 21 w 80"/>
                <a:gd name="T45" fmla="*/ 74 h 78"/>
                <a:gd name="T46" fmla="*/ 19 w 80"/>
                <a:gd name="T47" fmla="*/ 66 h 78"/>
                <a:gd name="T48" fmla="*/ 10 w 80"/>
                <a:gd name="T49" fmla="*/ 65 h 78"/>
                <a:gd name="T50" fmla="*/ 11 w 80"/>
                <a:gd name="T51" fmla="*/ 58 h 78"/>
                <a:gd name="T52" fmla="*/ 3 w 80"/>
                <a:gd name="T53" fmla="*/ 55 h 78"/>
                <a:gd name="T54" fmla="*/ 7 w 80"/>
                <a:gd name="T55" fmla="*/ 47 h 78"/>
                <a:gd name="T56" fmla="*/ 0 w 80"/>
                <a:gd name="T57" fmla="*/ 43 h 78"/>
                <a:gd name="T58" fmla="*/ 6 w 80"/>
                <a:gd name="T59" fmla="*/ 36 h 78"/>
                <a:gd name="T60" fmla="*/ 1 w 80"/>
                <a:gd name="T61" fmla="*/ 30 h 78"/>
                <a:gd name="T62" fmla="*/ 9 w 80"/>
                <a:gd name="T63" fmla="*/ 25 h 78"/>
                <a:gd name="T64" fmla="*/ 7 w 80"/>
                <a:gd name="T65" fmla="*/ 18 h 78"/>
                <a:gd name="T66" fmla="*/ 14 w 80"/>
                <a:gd name="T67" fmla="*/ 16 h 78"/>
                <a:gd name="T68" fmla="*/ 16 w 80"/>
                <a:gd name="T69" fmla="*/ 8 h 78"/>
                <a:gd name="T70" fmla="*/ 23 w 80"/>
                <a:gd name="T71" fmla="*/ 9 h 78"/>
                <a:gd name="T72" fmla="*/ 27 w 80"/>
                <a:gd name="T73" fmla="*/ 2 h 78"/>
                <a:gd name="T74" fmla="*/ 34 w 80"/>
                <a:gd name="T75" fmla="*/ 5 h 78"/>
                <a:gd name="T76" fmla="*/ 40 w 80"/>
                <a:gd name="T7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8">
                  <a:moveTo>
                    <a:pt x="40" y="0"/>
                  </a:moveTo>
                  <a:lnTo>
                    <a:pt x="45" y="5"/>
                  </a:lnTo>
                  <a:lnTo>
                    <a:pt x="53" y="2"/>
                  </a:lnTo>
                  <a:lnTo>
                    <a:pt x="56" y="9"/>
                  </a:lnTo>
                  <a:lnTo>
                    <a:pt x="65" y="8"/>
                  </a:lnTo>
                  <a:lnTo>
                    <a:pt x="65" y="16"/>
                  </a:lnTo>
                  <a:lnTo>
                    <a:pt x="74" y="18"/>
                  </a:lnTo>
                  <a:lnTo>
                    <a:pt x="72" y="25"/>
                  </a:lnTo>
                  <a:lnTo>
                    <a:pt x="78" y="30"/>
                  </a:lnTo>
                  <a:lnTo>
                    <a:pt x="75" y="36"/>
                  </a:lnTo>
                  <a:lnTo>
                    <a:pt x="80" y="43"/>
                  </a:lnTo>
                  <a:lnTo>
                    <a:pt x="74" y="47"/>
                  </a:lnTo>
                  <a:lnTo>
                    <a:pt x="76" y="55"/>
                  </a:lnTo>
                  <a:lnTo>
                    <a:pt x="69" y="58"/>
                  </a:lnTo>
                  <a:lnTo>
                    <a:pt x="69" y="65"/>
                  </a:lnTo>
                  <a:lnTo>
                    <a:pt x="61" y="66"/>
                  </a:lnTo>
                  <a:lnTo>
                    <a:pt x="59" y="74"/>
                  </a:lnTo>
                  <a:lnTo>
                    <a:pt x="52" y="72"/>
                  </a:lnTo>
                  <a:lnTo>
                    <a:pt x="46" y="78"/>
                  </a:lnTo>
                  <a:lnTo>
                    <a:pt x="40" y="74"/>
                  </a:lnTo>
                  <a:lnTo>
                    <a:pt x="33" y="78"/>
                  </a:lnTo>
                  <a:lnTo>
                    <a:pt x="29" y="72"/>
                  </a:lnTo>
                  <a:lnTo>
                    <a:pt x="21" y="74"/>
                  </a:lnTo>
                  <a:lnTo>
                    <a:pt x="19" y="66"/>
                  </a:lnTo>
                  <a:lnTo>
                    <a:pt x="10" y="65"/>
                  </a:lnTo>
                  <a:lnTo>
                    <a:pt x="11" y="58"/>
                  </a:lnTo>
                  <a:lnTo>
                    <a:pt x="3" y="55"/>
                  </a:lnTo>
                  <a:lnTo>
                    <a:pt x="7" y="47"/>
                  </a:lnTo>
                  <a:lnTo>
                    <a:pt x="0" y="43"/>
                  </a:lnTo>
                  <a:lnTo>
                    <a:pt x="6" y="36"/>
                  </a:lnTo>
                  <a:lnTo>
                    <a:pt x="1" y="30"/>
                  </a:lnTo>
                  <a:lnTo>
                    <a:pt x="9" y="25"/>
                  </a:lnTo>
                  <a:lnTo>
                    <a:pt x="7" y="18"/>
                  </a:lnTo>
                  <a:lnTo>
                    <a:pt x="14" y="16"/>
                  </a:lnTo>
                  <a:lnTo>
                    <a:pt x="16" y="8"/>
                  </a:lnTo>
                  <a:lnTo>
                    <a:pt x="23" y="9"/>
                  </a:lnTo>
                  <a:lnTo>
                    <a:pt x="27" y="2"/>
                  </a:lnTo>
                  <a:lnTo>
                    <a:pt x="34" y="5"/>
                  </a:lnTo>
                  <a:lnTo>
                    <a:pt x="40" y="0"/>
                  </a:lnTo>
                  <a:close/>
                </a:path>
              </a:pathLst>
            </a:custGeom>
            <a:solidFill>
              <a:schemeClr val="bg1"/>
            </a:solidFill>
            <a:ln w="12700">
              <a:solidFill>
                <a:srgbClr val="0078D7"/>
              </a:solidFill>
              <a:miter lim="800000"/>
              <a:headEnd/>
              <a:tailEnd/>
            </a:ln>
          </p:spPr>
          <p:txBody>
            <a:bodyPr vert="horz" wrap="square" lIns="93260" tIns="46630" rIns="93260" bIns="46630" numCol="1" anchor="t" anchorCtr="0" compatLnSpc="1">
              <a:prstTxWarp prst="textNoShape">
                <a:avLst/>
              </a:prstTxWarp>
            </a:bodyPr>
            <a:lstStyle/>
            <a:p>
              <a:endParaRPr lang="en-US" sz="1836"/>
            </a:p>
          </p:txBody>
        </p:sp>
      </p:grpSp>
      <p:sp>
        <p:nvSpPr>
          <p:cNvPr id="16" name="Freeform 11"/>
          <p:cNvSpPr>
            <a:spLocks/>
          </p:cNvSpPr>
          <p:nvPr/>
        </p:nvSpPr>
        <p:spPr bwMode="auto">
          <a:xfrm>
            <a:off x="2361534" y="3309447"/>
            <a:ext cx="129528" cy="126290"/>
          </a:xfrm>
          <a:custGeom>
            <a:avLst/>
            <a:gdLst>
              <a:gd name="T0" fmla="*/ 45 w 80"/>
              <a:gd name="T1" fmla="*/ 5 h 78"/>
              <a:gd name="T2" fmla="*/ 56 w 80"/>
              <a:gd name="T3" fmla="*/ 9 h 78"/>
              <a:gd name="T4" fmla="*/ 65 w 80"/>
              <a:gd name="T5" fmla="*/ 16 h 78"/>
              <a:gd name="T6" fmla="*/ 72 w 80"/>
              <a:gd name="T7" fmla="*/ 25 h 78"/>
              <a:gd name="T8" fmla="*/ 75 w 80"/>
              <a:gd name="T9" fmla="*/ 36 h 78"/>
              <a:gd name="T10" fmla="*/ 74 w 80"/>
              <a:gd name="T11" fmla="*/ 47 h 78"/>
              <a:gd name="T12" fmla="*/ 69 w 80"/>
              <a:gd name="T13" fmla="*/ 57 h 78"/>
              <a:gd name="T14" fmla="*/ 61 w 80"/>
              <a:gd name="T15" fmla="*/ 66 h 78"/>
              <a:gd name="T16" fmla="*/ 52 w 80"/>
              <a:gd name="T17" fmla="*/ 72 h 78"/>
              <a:gd name="T18" fmla="*/ 40 w 80"/>
              <a:gd name="T19" fmla="*/ 73 h 78"/>
              <a:gd name="T20" fmla="*/ 29 w 80"/>
              <a:gd name="T21" fmla="*/ 72 h 78"/>
              <a:gd name="T22" fmla="*/ 19 w 80"/>
              <a:gd name="T23" fmla="*/ 66 h 78"/>
              <a:gd name="T24" fmla="*/ 11 w 80"/>
              <a:gd name="T25" fmla="*/ 58 h 78"/>
              <a:gd name="T26" fmla="*/ 7 w 80"/>
              <a:gd name="T27" fmla="*/ 47 h 78"/>
              <a:gd name="T28" fmla="*/ 6 w 80"/>
              <a:gd name="T29" fmla="*/ 36 h 78"/>
              <a:gd name="T30" fmla="*/ 9 w 80"/>
              <a:gd name="T31" fmla="*/ 25 h 78"/>
              <a:gd name="T32" fmla="*/ 14 w 80"/>
              <a:gd name="T33" fmla="*/ 16 h 78"/>
              <a:gd name="T34" fmla="*/ 23 w 80"/>
              <a:gd name="T35" fmla="*/ 9 h 78"/>
              <a:gd name="T36" fmla="*/ 34 w 80"/>
              <a:gd name="T37" fmla="*/ 5 h 78"/>
              <a:gd name="T38" fmla="*/ 40 w 80"/>
              <a:gd name="T39" fmla="*/ 0 h 78"/>
              <a:gd name="T40" fmla="*/ 40 w 80"/>
              <a:gd name="T41" fmla="*/ 0 h 78"/>
              <a:gd name="T42" fmla="*/ 27 w 80"/>
              <a:gd name="T43" fmla="*/ 2 h 78"/>
              <a:gd name="T44" fmla="*/ 15 w 80"/>
              <a:gd name="T45" fmla="*/ 8 h 78"/>
              <a:gd name="T46" fmla="*/ 7 w 80"/>
              <a:gd name="T47" fmla="*/ 18 h 78"/>
              <a:gd name="T48" fmla="*/ 1 w 80"/>
              <a:gd name="T49" fmla="*/ 30 h 78"/>
              <a:gd name="T50" fmla="*/ 0 w 80"/>
              <a:gd name="T51" fmla="*/ 43 h 78"/>
              <a:gd name="T52" fmla="*/ 7 w 80"/>
              <a:gd name="T53" fmla="*/ 47 h 78"/>
              <a:gd name="T54" fmla="*/ 3 w 80"/>
              <a:gd name="T55" fmla="*/ 55 h 78"/>
              <a:gd name="T56" fmla="*/ 10 w 80"/>
              <a:gd name="T57" fmla="*/ 65 h 78"/>
              <a:gd name="T58" fmla="*/ 21 w 80"/>
              <a:gd name="T59" fmla="*/ 74 h 78"/>
              <a:gd name="T60" fmla="*/ 33 w 80"/>
              <a:gd name="T61" fmla="*/ 78 h 78"/>
              <a:gd name="T62" fmla="*/ 46 w 80"/>
              <a:gd name="T63" fmla="*/ 78 h 78"/>
              <a:gd name="T64" fmla="*/ 59 w 80"/>
              <a:gd name="T65" fmla="*/ 74 h 78"/>
              <a:gd name="T66" fmla="*/ 69 w 80"/>
              <a:gd name="T67" fmla="*/ 65 h 78"/>
              <a:gd name="T68" fmla="*/ 69 w 80"/>
              <a:gd name="T69" fmla="*/ 58 h 78"/>
              <a:gd name="T70" fmla="*/ 76 w 80"/>
              <a:gd name="T71" fmla="*/ 55 h 78"/>
              <a:gd name="T72" fmla="*/ 80 w 80"/>
              <a:gd name="T73" fmla="*/ 43 h 78"/>
              <a:gd name="T74" fmla="*/ 79 w 80"/>
              <a:gd name="T75" fmla="*/ 30 h 78"/>
              <a:gd name="T76" fmla="*/ 74 w 80"/>
              <a:gd name="T77" fmla="*/ 18 h 78"/>
              <a:gd name="T78" fmla="*/ 65 w 80"/>
              <a:gd name="T79" fmla="*/ 16 h 78"/>
              <a:gd name="T80" fmla="*/ 56 w 80"/>
              <a:gd name="T81" fmla="*/ 9 h 78"/>
              <a:gd name="T82" fmla="*/ 45 w 80"/>
              <a:gd name="T83" fmla="*/ 5 h 78"/>
              <a:gd name="T84" fmla="*/ 40 w 80"/>
              <a:gd name="T8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78">
                <a:moveTo>
                  <a:pt x="40" y="0"/>
                </a:moveTo>
                <a:lnTo>
                  <a:pt x="40" y="0"/>
                </a:lnTo>
                <a:lnTo>
                  <a:pt x="45" y="5"/>
                </a:lnTo>
                <a:lnTo>
                  <a:pt x="45" y="5"/>
                </a:lnTo>
                <a:lnTo>
                  <a:pt x="53" y="2"/>
                </a:lnTo>
                <a:lnTo>
                  <a:pt x="56" y="9"/>
                </a:lnTo>
                <a:lnTo>
                  <a:pt x="56" y="9"/>
                </a:lnTo>
                <a:lnTo>
                  <a:pt x="65" y="8"/>
                </a:lnTo>
                <a:lnTo>
                  <a:pt x="65" y="16"/>
                </a:lnTo>
                <a:lnTo>
                  <a:pt x="65" y="16"/>
                </a:lnTo>
                <a:lnTo>
                  <a:pt x="74" y="18"/>
                </a:lnTo>
                <a:lnTo>
                  <a:pt x="72" y="25"/>
                </a:lnTo>
                <a:lnTo>
                  <a:pt x="72" y="25"/>
                </a:lnTo>
                <a:lnTo>
                  <a:pt x="78" y="30"/>
                </a:lnTo>
                <a:lnTo>
                  <a:pt x="75" y="36"/>
                </a:lnTo>
                <a:lnTo>
                  <a:pt x="75" y="36"/>
                </a:lnTo>
                <a:lnTo>
                  <a:pt x="80" y="43"/>
                </a:lnTo>
                <a:lnTo>
                  <a:pt x="74" y="47"/>
                </a:lnTo>
                <a:lnTo>
                  <a:pt x="74" y="47"/>
                </a:lnTo>
                <a:lnTo>
                  <a:pt x="76" y="55"/>
                </a:lnTo>
                <a:lnTo>
                  <a:pt x="69" y="57"/>
                </a:lnTo>
                <a:lnTo>
                  <a:pt x="69" y="58"/>
                </a:lnTo>
                <a:lnTo>
                  <a:pt x="69" y="65"/>
                </a:lnTo>
                <a:lnTo>
                  <a:pt x="61" y="66"/>
                </a:lnTo>
                <a:lnTo>
                  <a:pt x="61" y="66"/>
                </a:lnTo>
                <a:lnTo>
                  <a:pt x="59" y="74"/>
                </a:lnTo>
                <a:lnTo>
                  <a:pt x="52" y="72"/>
                </a:lnTo>
                <a:lnTo>
                  <a:pt x="52" y="72"/>
                </a:lnTo>
                <a:lnTo>
                  <a:pt x="46" y="78"/>
                </a:lnTo>
                <a:lnTo>
                  <a:pt x="40" y="73"/>
                </a:lnTo>
                <a:lnTo>
                  <a:pt x="40" y="73"/>
                </a:lnTo>
                <a:lnTo>
                  <a:pt x="33" y="78"/>
                </a:lnTo>
                <a:lnTo>
                  <a:pt x="29" y="72"/>
                </a:lnTo>
                <a:lnTo>
                  <a:pt x="29" y="72"/>
                </a:lnTo>
                <a:lnTo>
                  <a:pt x="21" y="74"/>
                </a:lnTo>
                <a:lnTo>
                  <a:pt x="19" y="66"/>
                </a:lnTo>
                <a:lnTo>
                  <a:pt x="19" y="66"/>
                </a:lnTo>
                <a:lnTo>
                  <a:pt x="10" y="65"/>
                </a:lnTo>
                <a:lnTo>
                  <a:pt x="11" y="58"/>
                </a:lnTo>
                <a:lnTo>
                  <a:pt x="11" y="57"/>
                </a:lnTo>
                <a:lnTo>
                  <a:pt x="4" y="55"/>
                </a:lnTo>
                <a:lnTo>
                  <a:pt x="7" y="47"/>
                </a:lnTo>
                <a:lnTo>
                  <a:pt x="7" y="47"/>
                </a:lnTo>
                <a:lnTo>
                  <a:pt x="0" y="43"/>
                </a:lnTo>
                <a:lnTo>
                  <a:pt x="6" y="36"/>
                </a:lnTo>
                <a:lnTo>
                  <a:pt x="6" y="36"/>
                </a:lnTo>
                <a:lnTo>
                  <a:pt x="1" y="30"/>
                </a:lnTo>
                <a:lnTo>
                  <a:pt x="9" y="25"/>
                </a:lnTo>
                <a:lnTo>
                  <a:pt x="9" y="25"/>
                </a:lnTo>
                <a:lnTo>
                  <a:pt x="7" y="18"/>
                </a:lnTo>
                <a:lnTo>
                  <a:pt x="14" y="16"/>
                </a:lnTo>
                <a:lnTo>
                  <a:pt x="14" y="16"/>
                </a:lnTo>
                <a:lnTo>
                  <a:pt x="16" y="8"/>
                </a:lnTo>
                <a:lnTo>
                  <a:pt x="23" y="9"/>
                </a:lnTo>
                <a:lnTo>
                  <a:pt x="23" y="9"/>
                </a:lnTo>
                <a:lnTo>
                  <a:pt x="27" y="2"/>
                </a:lnTo>
                <a:lnTo>
                  <a:pt x="34" y="5"/>
                </a:lnTo>
                <a:lnTo>
                  <a:pt x="34" y="5"/>
                </a:lnTo>
                <a:lnTo>
                  <a:pt x="40" y="0"/>
                </a:lnTo>
                <a:lnTo>
                  <a:pt x="40" y="0"/>
                </a:lnTo>
                <a:lnTo>
                  <a:pt x="40" y="0"/>
                </a:lnTo>
                <a:lnTo>
                  <a:pt x="40" y="0"/>
                </a:lnTo>
                <a:lnTo>
                  <a:pt x="40" y="0"/>
                </a:lnTo>
                <a:lnTo>
                  <a:pt x="34" y="5"/>
                </a:lnTo>
                <a:lnTo>
                  <a:pt x="27" y="1"/>
                </a:lnTo>
                <a:lnTo>
                  <a:pt x="27" y="2"/>
                </a:lnTo>
                <a:lnTo>
                  <a:pt x="23" y="9"/>
                </a:lnTo>
                <a:lnTo>
                  <a:pt x="16" y="8"/>
                </a:lnTo>
                <a:lnTo>
                  <a:pt x="15" y="8"/>
                </a:lnTo>
                <a:lnTo>
                  <a:pt x="14" y="16"/>
                </a:lnTo>
                <a:lnTo>
                  <a:pt x="7" y="18"/>
                </a:lnTo>
                <a:lnTo>
                  <a:pt x="7" y="18"/>
                </a:lnTo>
                <a:lnTo>
                  <a:pt x="7" y="18"/>
                </a:lnTo>
                <a:lnTo>
                  <a:pt x="9" y="25"/>
                </a:lnTo>
                <a:lnTo>
                  <a:pt x="1" y="30"/>
                </a:lnTo>
                <a:lnTo>
                  <a:pt x="1" y="30"/>
                </a:lnTo>
                <a:lnTo>
                  <a:pt x="5" y="36"/>
                </a:lnTo>
                <a:lnTo>
                  <a:pt x="0" y="43"/>
                </a:lnTo>
                <a:lnTo>
                  <a:pt x="0" y="43"/>
                </a:lnTo>
                <a:lnTo>
                  <a:pt x="0" y="43"/>
                </a:lnTo>
                <a:lnTo>
                  <a:pt x="7" y="47"/>
                </a:lnTo>
                <a:lnTo>
                  <a:pt x="3" y="55"/>
                </a:lnTo>
                <a:lnTo>
                  <a:pt x="3" y="55"/>
                </a:lnTo>
                <a:lnTo>
                  <a:pt x="3" y="55"/>
                </a:lnTo>
                <a:lnTo>
                  <a:pt x="10" y="58"/>
                </a:lnTo>
                <a:lnTo>
                  <a:pt x="10" y="65"/>
                </a:lnTo>
                <a:lnTo>
                  <a:pt x="10" y="65"/>
                </a:lnTo>
                <a:lnTo>
                  <a:pt x="10" y="65"/>
                </a:lnTo>
                <a:lnTo>
                  <a:pt x="19" y="66"/>
                </a:lnTo>
                <a:lnTo>
                  <a:pt x="21" y="74"/>
                </a:lnTo>
                <a:lnTo>
                  <a:pt x="21" y="74"/>
                </a:lnTo>
                <a:lnTo>
                  <a:pt x="29" y="72"/>
                </a:lnTo>
                <a:lnTo>
                  <a:pt x="33" y="78"/>
                </a:lnTo>
                <a:lnTo>
                  <a:pt x="33" y="78"/>
                </a:lnTo>
                <a:lnTo>
                  <a:pt x="40" y="74"/>
                </a:lnTo>
                <a:lnTo>
                  <a:pt x="46" y="78"/>
                </a:lnTo>
                <a:lnTo>
                  <a:pt x="46" y="78"/>
                </a:lnTo>
                <a:lnTo>
                  <a:pt x="52" y="72"/>
                </a:lnTo>
                <a:lnTo>
                  <a:pt x="59" y="74"/>
                </a:lnTo>
                <a:lnTo>
                  <a:pt x="59" y="74"/>
                </a:lnTo>
                <a:lnTo>
                  <a:pt x="62" y="66"/>
                </a:lnTo>
                <a:lnTo>
                  <a:pt x="69" y="65"/>
                </a:lnTo>
                <a:lnTo>
                  <a:pt x="69" y="65"/>
                </a:lnTo>
                <a:lnTo>
                  <a:pt x="69" y="65"/>
                </a:lnTo>
                <a:lnTo>
                  <a:pt x="69" y="58"/>
                </a:lnTo>
                <a:lnTo>
                  <a:pt x="76" y="55"/>
                </a:lnTo>
                <a:lnTo>
                  <a:pt x="76" y="55"/>
                </a:lnTo>
                <a:lnTo>
                  <a:pt x="76" y="55"/>
                </a:lnTo>
                <a:lnTo>
                  <a:pt x="74" y="47"/>
                </a:lnTo>
                <a:lnTo>
                  <a:pt x="80" y="43"/>
                </a:lnTo>
                <a:lnTo>
                  <a:pt x="80" y="43"/>
                </a:lnTo>
                <a:lnTo>
                  <a:pt x="80" y="43"/>
                </a:lnTo>
                <a:lnTo>
                  <a:pt x="75" y="36"/>
                </a:lnTo>
                <a:lnTo>
                  <a:pt x="79" y="30"/>
                </a:lnTo>
                <a:lnTo>
                  <a:pt x="78" y="30"/>
                </a:lnTo>
                <a:lnTo>
                  <a:pt x="72" y="25"/>
                </a:lnTo>
                <a:lnTo>
                  <a:pt x="74" y="18"/>
                </a:lnTo>
                <a:lnTo>
                  <a:pt x="74" y="18"/>
                </a:lnTo>
                <a:lnTo>
                  <a:pt x="74" y="18"/>
                </a:lnTo>
                <a:lnTo>
                  <a:pt x="65" y="16"/>
                </a:lnTo>
                <a:lnTo>
                  <a:pt x="65" y="8"/>
                </a:lnTo>
                <a:lnTo>
                  <a:pt x="65" y="8"/>
                </a:lnTo>
                <a:lnTo>
                  <a:pt x="56" y="9"/>
                </a:lnTo>
                <a:lnTo>
                  <a:pt x="53" y="2"/>
                </a:lnTo>
                <a:lnTo>
                  <a:pt x="53" y="1"/>
                </a:lnTo>
                <a:lnTo>
                  <a:pt x="45" y="5"/>
                </a:lnTo>
                <a:lnTo>
                  <a:pt x="40" y="0"/>
                </a:lnTo>
                <a:lnTo>
                  <a:pt x="40" y="0"/>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Title 1"/>
          <p:cNvSpPr txBox="1">
            <a:spLocks/>
          </p:cNvSpPr>
          <p:nvPr/>
        </p:nvSpPr>
        <p:spPr>
          <a:xfrm>
            <a:off x="127927" y="-11700"/>
            <a:ext cx="12307665" cy="83404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4080" dirty="0">
                <a:solidFill>
                  <a:srgbClr val="505050">
                    <a:lumMod val="50000"/>
                  </a:srgbClr>
                </a:solidFill>
              </a:rPr>
              <a:t>Cortana Intelligence Suite </a:t>
            </a:r>
            <a:r>
              <a:rPr lang="en-US" sz="4080" dirty="0">
                <a:solidFill>
                  <a:srgbClr val="0070C0"/>
                </a:solidFill>
              </a:rPr>
              <a:t>| Overview</a:t>
            </a:r>
            <a:endParaRPr lang="en-IN" sz="4080" dirty="0">
              <a:solidFill>
                <a:srgbClr val="0070C0"/>
              </a:solidFill>
            </a:endParaRPr>
          </a:p>
        </p:txBody>
      </p:sp>
    </p:spTree>
    <p:extLst>
      <p:ext uri="{BB962C8B-B14F-4D97-AF65-F5344CB8AC3E}">
        <p14:creationId xmlns:p14="http://schemas.microsoft.com/office/powerpoint/2010/main" val="38864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2"/>
                                        </p:tgtEl>
                                        <p:attrNameLst>
                                          <p:attrName>style.visibility</p:attrName>
                                        </p:attrNameLst>
                                      </p:cBhvr>
                                      <p:to>
                                        <p:strVal val="visible"/>
                                      </p:to>
                                    </p:set>
                                    <p:animEffect transition="in" filter="fade">
                                      <p:cBhvr>
                                        <p:cTn id="11" dur="500"/>
                                        <p:tgtEl>
                                          <p:spTgt spid="5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3"/>
                                        </p:tgtEl>
                                        <p:attrNameLst>
                                          <p:attrName>style.visibility</p:attrName>
                                        </p:attrNameLst>
                                      </p:cBhvr>
                                      <p:to>
                                        <p:strVal val="visible"/>
                                      </p:to>
                                    </p:set>
                                    <p:animEffect transition="in" filter="fade">
                                      <p:cBhvr>
                                        <p:cTn id="15" dur="500"/>
                                        <p:tgtEl>
                                          <p:spTgt spid="5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8"/>
                                        </p:tgtEl>
                                        <p:attrNameLst>
                                          <p:attrName>style.visibility</p:attrName>
                                        </p:attrNameLst>
                                      </p:cBhvr>
                                      <p:to>
                                        <p:strVal val="visible"/>
                                      </p:to>
                                    </p:set>
                                    <p:animEffect transition="in" filter="fade">
                                      <p:cBhvr>
                                        <p:cTn id="23" dur="500"/>
                                        <p:tgtEl>
                                          <p:spTgt spid="50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3"/>
                                        </p:tgtEl>
                                        <p:attrNameLst>
                                          <p:attrName>style.visibility</p:attrName>
                                        </p:attrNameLst>
                                      </p:cBhvr>
                                      <p:to>
                                        <p:strVal val="visible"/>
                                      </p:to>
                                    </p:set>
                                    <p:animEffect transition="in" filter="fade">
                                      <p:cBhvr>
                                        <p:cTn id="27" dur="500"/>
                                        <p:tgtEl>
                                          <p:spTgt spid="48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04000" y="-104713"/>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dirty="0">
                <a:solidFill>
                  <a:schemeClr val="accent1">
                    <a:lumMod val="75000"/>
                  </a:schemeClr>
                </a:solidFill>
                <a:latin typeface="+mj-lt"/>
              </a:rPr>
              <a:t>multiple countries</a:t>
            </a:r>
            <a:r>
              <a:rPr lang="en-US" sz="2400" dirty="0">
                <a:latin typeface="+mj-lt"/>
              </a:rPr>
              <a:t> around the globe.  </a:t>
            </a:r>
          </a:p>
          <a:p>
            <a:endParaRPr lang="en-US" sz="2400" dirty="0">
              <a:latin typeface="+mj-lt"/>
            </a:endParaRPr>
          </a:p>
          <a:p>
            <a:r>
              <a:rPr lang="en-US" sz="2400" dirty="0">
                <a:latin typeface="+mj-lt"/>
              </a:rPr>
              <a:t>With several thousand employees, Information Technology is at the heart of our business operations, and has a significant cost.</a:t>
            </a:r>
          </a:p>
          <a:p>
            <a:endParaRPr lang="en-US" sz="2400" dirty="0">
              <a:latin typeface="+mj-lt"/>
            </a:endParaRPr>
          </a:p>
          <a:p>
            <a:r>
              <a:rPr lang="en-US" sz="2400" dirty="0">
                <a:latin typeface="+mj-l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endParaRPr lang="en-US" sz="2400" dirty="0">
              <a:latin typeface="+mj-lt"/>
            </a:endParaRPr>
          </a:p>
          <a:p>
            <a:r>
              <a:rPr lang="en-US" sz="2400" dirty="0">
                <a:latin typeface="+mj-l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11213008" y="-205314"/>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r>
              <a:rPr lang="en-US" sz="2400" dirty="0">
                <a:latin typeface="+mj-lt"/>
              </a:rPr>
              <a:t>Wide World Importers is a company that imports and distributes products in </a:t>
            </a:r>
            <a:r>
              <a:rPr lang="en-US" sz="2400" b="1" dirty="0">
                <a:solidFill>
                  <a:srgbClr val="00B050"/>
                </a:solidFill>
                <a:latin typeface="+mj-lt"/>
              </a:rPr>
              <a:t>multiple countries </a:t>
            </a:r>
            <a:r>
              <a:rPr lang="en-US" sz="2400" dirty="0">
                <a:latin typeface="+mj-lt"/>
              </a:rPr>
              <a:t>around the globe.  </a:t>
            </a:r>
          </a:p>
          <a:p>
            <a:endParaRPr lang="en-US" sz="2400" dirty="0">
              <a:latin typeface="+mj-lt"/>
            </a:endParaRPr>
          </a:p>
          <a:p>
            <a:r>
              <a:rPr lang="en-US" sz="2400" dirty="0">
                <a:latin typeface="+mj-lt"/>
              </a:rPr>
              <a:t>With </a:t>
            </a:r>
            <a:r>
              <a:rPr lang="en-US" sz="2400" b="1" dirty="0">
                <a:solidFill>
                  <a:srgbClr val="00B050"/>
                </a:solidFill>
                <a:latin typeface="+mj-lt"/>
              </a:rPr>
              <a:t>several thousand employees</a:t>
            </a:r>
            <a:r>
              <a:rPr lang="en-US" sz="2400" dirty="0">
                <a:latin typeface="+mj-lt"/>
              </a:rPr>
              <a:t>, Information Technology is at the heart of our business operations, and has a </a:t>
            </a:r>
            <a:r>
              <a:rPr lang="en-US" sz="2400" b="1" dirty="0">
                <a:solidFill>
                  <a:srgbClr val="00B050"/>
                </a:solidFill>
                <a:latin typeface="+mj-lt"/>
              </a:rPr>
              <a:t>significant cost</a:t>
            </a:r>
            <a:r>
              <a:rPr lang="en-US" sz="2400" dirty="0">
                <a:latin typeface="+mj-lt"/>
              </a:rPr>
              <a:t>.</a:t>
            </a:r>
          </a:p>
          <a:p>
            <a:endParaRPr lang="en-US" sz="2400" dirty="0">
              <a:latin typeface="+mj-lt"/>
            </a:endParaRPr>
          </a:p>
          <a:p>
            <a:r>
              <a:rPr lang="en-US" sz="2400" dirty="0">
                <a:latin typeface="+mj-lt"/>
              </a:rPr>
              <a:t>Since we handle materials in multiple countries, we have a </a:t>
            </a:r>
            <a:r>
              <a:rPr lang="en-US" sz="2400" b="1" dirty="0">
                <a:solidFill>
                  <a:srgbClr val="00B050"/>
                </a:solidFill>
                <a:latin typeface="+mj-lt"/>
              </a:rPr>
              <a:t>lot of private data</a:t>
            </a:r>
            <a:r>
              <a:rPr lang="en-US" sz="2400" dirty="0">
                <a:latin typeface="+mj-lt"/>
              </a:rPr>
              <a:t>, </a:t>
            </a:r>
            <a:r>
              <a:rPr lang="en-US" sz="2400" b="1" dirty="0">
                <a:solidFill>
                  <a:srgbClr val="00B050"/>
                </a:solidFill>
                <a:latin typeface="+mj-lt"/>
              </a:rPr>
              <a:t>financial information</a:t>
            </a:r>
            <a:r>
              <a:rPr lang="en-US" sz="2400" dirty="0">
                <a:latin typeface="+mj-lt"/>
              </a:rPr>
              <a:t>, and other </a:t>
            </a:r>
            <a:r>
              <a:rPr lang="en-US" sz="2400" b="1" dirty="0">
                <a:solidFill>
                  <a:srgbClr val="00B050"/>
                </a:solidFill>
                <a:latin typeface="+mj-lt"/>
              </a:rPr>
              <a:t>targets</a:t>
            </a:r>
            <a:r>
              <a:rPr lang="en-US" sz="2400" dirty="0">
                <a:latin typeface="+mj-lt"/>
              </a:rPr>
              <a:t> which have a </a:t>
            </a:r>
            <a:r>
              <a:rPr lang="en-US" sz="2400" b="1" dirty="0">
                <a:solidFill>
                  <a:srgbClr val="00B050"/>
                </a:solidFill>
                <a:latin typeface="+mj-lt"/>
              </a:rPr>
              <a:t>high security profile</a:t>
            </a:r>
            <a:r>
              <a:rPr lang="en-US" sz="2400" dirty="0">
                <a:latin typeface="+mj-lt"/>
              </a:rPr>
              <a:t>. We are concerned with both </a:t>
            </a:r>
            <a:r>
              <a:rPr lang="en-US" sz="2400" b="1" dirty="0">
                <a:solidFill>
                  <a:srgbClr val="00B050"/>
                </a:solidFill>
                <a:latin typeface="+mj-lt"/>
              </a:rPr>
              <a:t>external and internal </a:t>
            </a:r>
            <a:r>
              <a:rPr lang="en-US" sz="2400" dirty="0">
                <a:latin typeface="+mj-lt"/>
              </a:rPr>
              <a:t>attacks. In addition, many of our employees work in remote locations, some on ships and other </a:t>
            </a:r>
            <a:r>
              <a:rPr lang="en-US" sz="2400" b="1" dirty="0">
                <a:solidFill>
                  <a:srgbClr val="00B050"/>
                </a:solidFill>
                <a:latin typeface="+mj-lt"/>
              </a:rPr>
              <a:t>challenging environments</a:t>
            </a:r>
            <a:r>
              <a:rPr lang="en-US" sz="2400" dirty="0">
                <a:latin typeface="+mj-lt"/>
              </a:rPr>
              <a:t>. </a:t>
            </a:r>
          </a:p>
          <a:p>
            <a:endParaRPr lang="en-US" sz="2400" dirty="0">
              <a:latin typeface="+mj-lt"/>
            </a:endParaRPr>
          </a:p>
          <a:p>
            <a:r>
              <a:rPr lang="en-US" sz="2400" dirty="0">
                <a:latin typeface="+mj-lt"/>
              </a:rPr>
              <a:t>All of our IT systems have been modernized, and we’re </a:t>
            </a:r>
            <a:r>
              <a:rPr lang="en-US" sz="2400" b="1" dirty="0">
                <a:solidFill>
                  <a:srgbClr val="00B050"/>
                </a:solidFill>
                <a:latin typeface="+mj-lt"/>
              </a:rPr>
              <a:t>taking in a significant amount of semi-structured data</a:t>
            </a:r>
            <a:r>
              <a:rPr lang="en-US" sz="2400" dirty="0">
                <a:latin typeface="+mj-lt"/>
              </a:rPr>
              <a:t> from computing devices – most of it </a:t>
            </a:r>
            <a:r>
              <a:rPr lang="en-US" sz="2400" b="1" dirty="0">
                <a:solidFill>
                  <a:srgbClr val="00B050"/>
                </a:solidFill>
                <a:latin typeface="+mj-lt"/>
              </a:rPr>
              <a:t>real-time</a:t>
            </a:r>
            <a:r>
              <a:rPr lang="en-US" sz="2400" dirty="0">
                <a:latin typeface="+mj-lt"/>
              </a:rPr>
              <a:t>. After talking with our IT leadership, we need a way to </a:t>
            </a:r>
            <a:r>
              <a:rPr lang="en-US" sz="2400" b="1" dirty="0">
                <a:solidFill>
                  <a:srgbClr val="0078D7"/>
                </a:solidFill>
                <a:latin typeface="+mj-lt"/>
              </a:rPr>
              <a:t>determine</a:t>
            </a:r>
            <a:r>
              <a:rPr lang="en-US" sz="2400" b="1" dirty="0">
                <a:solidFill>
                  <a:srgbClr val="FF0000"/>
                </a:solidFill>
                <a:latin typeface="+mj-lt"/>
              </a:rPr>
              <a:t> </a:t>
            </a:r>
            <a:r>
              <a:rPr lang="en-US" sz="2400" b="1" dirty="0">
                <a:solidFill>
                  <a:srgbClr val="0078D7"/>
                </a:solidFill>
                <a:latin typeface="+mj-lt"/>
              </a:rPr>
              <a:t>anomalies</a:t>
            </a:r>
            <a:r>
              <a:rPr lang="en-US" sz="2400" dirty="0">
                <a:solidFill>
                  <a:srgbClr val="FF0000"/>
                </a:solidFill>
                <a:latin typeface="+mj-lt"/>
              </a:rPr>
              <a:t> </a:t>
            </a:r>
            <a:r>
              <a:rPr lang="en-US" sz="2400" dirty="0">
                <a:latin typeface="+mj-lt"/>
              </a:rPr>
              <a:t>within the </a:t>
            </a:r>
            <a:r>
              <a:rPr lang="en-US" sz="2400" b="1" dirty="0">
                <a:solidFill>
                  <a:srgbClr val="00B050"/>
                </a:solidFill>
                <a:latin typeface="+mj-lt"/>
              </a:rPr>
              <a:t>data streams </a:t>
            </a:r>
            <a:r>
              <a:rPr lang="en-US" sz="2400" dirty="0">
                <a:latin typeface="+mj-lt"/>
              </a:rPr>
              <a:t>we get, and have a way to </a:t>
            </a:r>
            <a:r>
              <a:rPr lang="en-US" sz="2400" b="1" dirty="0">
                <a:solidFill>
                  <a:srgbClr val="0078D7"/>
                </a:solidFill>
                <a:latin typeface="+mj-lt"/>
              </a:rPr>
              <a:t>observe the anomalies </a:t>
            </a:r>
            <a:r>
              <a:rPr lang="en-US" sz="2400" dirty="0">
                <a:latin typeface="+mj-lt"/>
              </a:rPr>
              <a:t>in a </a:t>
            </a:r>
            <a:r>
              <a:rPr lang="en-US" sz="2400" b="1" dirty="0">
                <a:solidFill>
                  <a:srgbClr val="0078D7"/>
                </a:solidFill>
                <a:latin typeface="+mj-lt"/>
              </a:rPr>
              <a:t>dashboard</a:t>
            </a:r>
            <a:r>
              <a:rPr lang="en-US" sz="2400" dirty="0">
                <a:latin typeface="+mj-lt"/>
              </a:rPr>
              <a:t> so that we can respond to outages, threats, and changes </a:t>
            </a:r>
            <a:r>
              <a:rPr lang="en-US" sz="2400" b="1" dirty="0">
                <a:solidFill>
                  <a:srgbClr val="0078D7"/>
                </a:solidFill>
                <a:latin typeface="+mj-lt"/>
              </a:rPr>
              <a:t>quickly</a:t>
            </a:r>
            <a:r>
              <a:rPr lang="en-US" sz="2400" dirty="0">
                <a:latin typeface="+mj-lt"/>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3058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5769335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817581"/>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dirty="0"/>
              <a:t>Create a Solution Workflow</a:t>
            </a:r>
          </a:p>
        </p:txBody>
      </p:sp>
      <p:pic>
        <p:nvPicPr>
          <p:cNvPr id="2" name="Picture 1"/>
          <p:cNvPicPr>
            <a:picLocks noChangeAspect="1"/>
          </p:cNvPicPr>
          <p:nvPr/>
        </p:nvPicPr>
        <p:blipFill>
          <a:blip r:embed="rId3"/>
          <a:stretch>
            <a:fillRect/>
          </a:stretch>
        </p:blipFill>
        <p:spPr>
          <a:xfrm>
            <a:off x="898526" y="817581"/>
            <a:ext cx="10826748" cy="6014860"/>
          </a:xfrm>
          <a:prstGeom prst="rect">
            <a:avLst/>
          </a:prstGeom>
        </p:spPr>
      </p:pic>
    </p:spTree>
    <p:extLst>
      <p:ext uri="{BB962C8B-B14F-4D97-AF65-F5344CB8AC3E}">
        <p14:creationId xmlns:p14="http://schemas.microsoft.com/office/powerpoint/2010/main" val="1432778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242533394"/>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0" y="0"/>
            <a:ext cx="12436475" cy="917575"/>
          </a:xfrm>
        </p:spPr>
        <p:txBody>
          <a:bodyPr vert="horz" wrap="square" lIns="146304" tIns="91440" rIns="146304" bIns="91440" rtlCol="0" anchor="t">
            <a:noAutofit/>
          </a:bodyPr>
          <a:lstStyle/>
          <a:p>
            <a:pPr defTabSz="932742"/>
            <a:r>
              <a:rPr lang="en-US" sz="4800" spc="-102">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407734"/>
            <a:ext cx="4892040" cy="2179058"/>
          </a:xfrm>
        </p:spPr>
        <p:txBody>
          <a:bodyPr/>
          <a:lstStyle/>
          <a:p>
            <a:r>
              <a:rPr lang="en-US" dirty="0"/>
              <a:t>Success Factors for the Data Science Project</a:t>
            </a:r>
          </a:p>
        </p:txBody>
      </p:sp>
      <p:pic>
        <p:nvPicPr>
          <p:cNvPr id="3" name="Picture 2"/>
          <p:cNvPicPr>
            <a:picLocks noChangeAspect="1"/>
          </p:cNvPicPr>
          <p:nvPr/>
        </p:nvPicPr>
        <p:blipFill>
          <a:blip r:embed="rId3"/>
          <a:stretch>
            <a:fillRect/>
          </a:stretch>
        </p:blipFill>
        <p:spPr>
          <a:xfrm>
            <a:off x="5380037" y="0"/>
            <a:ext cx="10499864" cy="6994525"/>
          </a:xfrm>
          <a:prstGeom prst="rect">
            <a:avLst/>
          </a:prstGeom>
        </p:spPr>
      </p:pic>
    </p:spTree>
    <p:extLst>
      <p:ext uri="{BB962C8B-B14F-4D97-AF65-F5344CB8AC3E}">
        <p14:creationId xmlns:p14="http://schemas.microsoft.com/office/powerpoint/2010/main" val="22559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Question</a:t>
            </a:r>
          </a:p>
        </p:txBody>
      </p:sp>
      <p:sp>
        <p:nvSpPr>
          <p:cNvPr id="5" name="Rectangle 4"/>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484437" y="1547950"/>
            <a:ext cx="6216650" cy="3170099"/>
          </a:xfrm>
          <a:prstGeom prst="rect">
            <a:avLst/>
          </a:prstGeom>
        </p:spPr>
        <p:txBody>
          <a:bodyPr>
            <a:spAutoFit/>
          </a:bodyPr>
          <a:lstStyle/>
          <a:p>
            <a:pPr marL="342900" indent="-342900">
              <a:buFont typeface="Arial" panose="020B0604020202020204" pitchFamily="34" charset="0"/>
              <a:buChar char="•"/>
            </a:pPr>
            <a:r>
              <a:rPr lang="en-US" sz="4000" dirty="0"/>
              <a:t>Specific</a:t>
            </a:r>
          </a:p>
          <a:p>
            <a:pPr marL="342900" indent="-342900">
              <a:buFont typeface="Arial" panose="020B0604020202020204" pitchFamily="34" charset="0"/>
              <a:buChar char="•"/>
            </a:pPr>
            <a:r>
              <a:rPr lang="en-US" sz="4000" dirty="0"/>
              <a:t>Measurable</a:t>
            </a:r>
          </a:p>
          <a:p>
            <a:pPr marL="342900" indent="-342900">
              <a:buFont typeface="Arial" panose="020B0604020202020204" pitchFamily="34" charset="0"/>
              <a:buChar char="•"/>
            </a:pPr>
            <a:r>
              <a:rPr lang="en-US" sz="4000" dirty="0"/>
              <a:t>Unanimous</a:t>
            </a:r>
          </a:p>
          <a:p>
            <a:pPr marL="342900" indent="-342900">
              <a:buFont typeface="Arial" panose="020B0604020202020204" pitchFamily="34" charset="0"/>
              <a:buChar char="•"/>
            </a:pPr>
            <a:r>
              <a:rPr lang="en-US" sz="4000" dirty="0"/>
              <a:t>Actionable</a:t>
            </a:r>
          </a:p>
          <a:p>
            <a:pPr marL="342900" indent="-342900">
              <a:buFont typeface="Arial" panose="020B0604020202020204" pitchFamily="34" charset="0"/>
              <a:buChar char="•"/>
            </a:pPr>
            <a:r>
              <a:rPr lang="en-US" sz="4000" dirty="0"/>
              <a:t>Baselined</a:t>
            </a:r>
          </a:p>
        </p:txBody>
      </p:sp>
      <p:sp>
        <p:nvSpPr>
          <p:cNvPr id="3" name="Rectangle 2"/>
          <p:cNvSpPr/>
          <p:nvPr/>
        </p:nvSpPr>
        <p:spPr>
          <a:xfrm>
            <a:off x="2560637" y="4868862"/>
            <a:ext cx="9067800" cy="1569660"/>
          </a:xfrm>
          <a:prstGeom prst="rect">
            <a:avLst/>
          </a:prstGeom>
        </p:spPr>
        <p:txBody>
          <a:bodyPr wrap="square">
            <a:spAutoFit/>
          </a:bodyPr>
          <a:lstStyle/>
          <a:p>
            <a:r>
              <a:rPr lang="en-US" sz="2400" dirty="0"/>
              <a:t>From</a:t>
            </a:r>
            <a:r>
              <a:rPr lang="en-US" sz="2400" dirty="0">
                <a:solidFill>
                  <a:srgbClr val="0078D7"/>
                </a:solidFill>
              </a:rPr>
              <a:t> Business</a:t>
            </a:r>
            <a:r>
              <a:rPr lang="en-US" sz="2400" dirty="0"/>
              <a:t> Question to </a:t>
            </a:r>
            <a:r>
              <a:rPr lang="en-US" sz="2400" dirty="0">
                <a:solidFill>
                  <a:srgbClr val="107C10"/>
                </a:solidFill>
              </a:rPr>
              <a:t>Data Scie</a:t>
            </a:r>
            <a:r>
              <a:rPr lang="en-US" sz="2400" dirty="0"/>
              <a:t>nce Question: </a:t>
            </a:r>
          </a:p>
          <a:p>
            <a:endParaRPr lang="en-US" sz="2400" dirty="0"/>
          </a:p>
          <a:p>
            <a:r>
              <a:rPr lang="en-US" sz="2400" i="1" dirty="0">
                <a:solidFill>
                  <a:srgbClr val="0078D7"/>
                </a:solidFill>
              </a:rPr>
              <a:t>When should we service this machine so that it doesn’t break?</a:t>
            </a:r>
            <a:r>
              <a:rPr lang="en-US" sz="2400" dirty="0"/>
              <a:t> </a:t>
            </a:r>
          </a:p>
          <a:p>
            <a:r>
              <a:rPr lang="en-US" sz="2400" dirty="0">
                <a:solidFill>
                  <a:srgbClr val="107C10"/>
                </a:solidFill>
              </a:rPr>
              <a:t>What is the probability that this machine will fail at a given time?</a:t>
            </a:r>
          </a:p>
        </p:txBody>
      </p:sp>
    </p:spTree>
    <p:extLst>
      <p:ext uri="{BB962C8B-B14F-4D97-AF65-F5344CB8AC3E}">
        <p14:creationId xmlns:p14="http://schemas.microsoft.com/office/powerpoint/2010/main" val="39057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fade">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Data</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713037" y="2049462"/>
            <a:ext cx="6216650" cy="2554545"/>
          </a:xfrm>
          <a:prstGeom prst="rect">
            <a:avLst/>
          </a:prstGeom>
        </p:spPr>
        <p:txBody>
          <a:bodyPr>
            <a:spAutoFit/>
          </a:bodyPr>
          <a:lstStyle/>
          <a:p>
            <a:pPr marL="457200" indent="-457200">
              <a:buFont typeface="Arial" panose="020B0604020202020204" pitchFamily="34" charset="0"/>
              <a:buChar char="•"/>
            </a:pPr>
            <a:r>
              <a:rPr lang="en-US" sz="4000" dirty="0"/>
              <a:t>Sufficient</a:t>
            </a:r>
          </a:p>
          <a:p>
            <a:pPr marL="457200" indent="-457200">
              <a:buFont typeface="Arial" panose="020B0604020202020204" pitchFamily="34" charset="0"/>
              <a:buChar char="•"/>
            </a:pPr>
            <a:r>
              <a:rPr lang="en-US" sz="4000" dirty="0"/>
              <a:t>Reliable</a:t>
            </a:r>
          </a:p>
          <a:p>
            <a:pPr marL="457200" indent="-457200">
              <a:buFont typeface="Arial" panose="020B0604020202020204" pitchFamily="34" charset="0"/>
              <a:buChar char="•"/>
            </a:pPr>
            <a:r>
              <a:rPr lang="en-US" sz="4000" dirty="0"/>
              <a:t>Accessible</a:t>
            </a:r>
          </a:p>
          <a:p>
            <a:pPr marL="457200" indent="-457200">
              <a:buFont typeface="Arial" panose="020B0604020202020204" pitchFamily="34" charset="0"/>
              <a:buChar char="•"/>
            </a:pPr>
            <a:r>
              <a:rPr lang="en-US" sz="4000" dirty="0"/>
              <a:t>Related</a:t>
            </a:r>
          </a:p>
        </p:txBody>
      </p:sp>
    </p:spTree>
    <p:extLst>
      <p:ext uri="{BB962C8B-B14F-4D97-AF65-F5344CB8AC3E}">
        <p14:creationId xmlns:p14="http://schemas.microsoft.com/office/powerpoint/2010/main" val="6587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Analysis</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713037" y="2326016"/>
            <a:ext cx="6216650" cy="2554545"/>
          </a:xfrm>
          <a:prstGeom prst="rect">
            <a:avLst/>
          </a:prstGeom>
        </p:spPr>
        <p:txBody>
          <a:bodyPr>
            <a:spAutoFit/>
          </a:bodyPr>
          <a:lstStyle/>
          <a:p>
            <a:pPr marL="285750" indent="-285750">
              <a:buFont typeface="Arial" panose="020B0604020202020204" pitchFamily="34" charset="0"/>
              <a:buChar char="•"/>
            </a:pPr>
            <a:r>
              <a:rPr lang="en-US" sz="4000" dirty="0"/>
              <a:t>Practical</a:t>
            </a:r>
          </a:p>
          <a:p>
            <a:pPr marL="285750" indent="-285750">
              <a:buFont typeface="Arial" panose="020B0604020202020204" pitchFamily="34" charset="0"/>
              <a:buChar char="•"/>
            </a:pPr>
            <a:r>
              <a:rPr lang="en-US" sz="4000" dirty="0"/>
              <a:t>Applicable</a:t>
            </a:r>
          </a:p>
          <a:p>
            <a:pPr marL="285750" indent="-285750">
              <a:buFont typeface="Arial" panose="020B0604020202020204" pitchFamily="34" charset="0"/>
              <a:buChar char="•"/>
            </a:pPr>
            <a:r>
              <a:rPr lang="en-US" sz="4000" dirty="0"/>
              <a:t>Computable</a:t>
            </a:r>
          </a:p>
          <a:p>
            <a:pPr marL="285750" indent="-285750">
              <a:buFont typeface="Arial" panose="020B0604020202020204" pitchFamily="34" charset="0"/>
              <a:buChar char="•"/>
            </a:pPr>
            <a:r>
              <a:rPr lang="en-US" sz="4000"/>
              <a:t>Verified</a:t>
            </a:r>
            <a:endParaRPr lang="en-US" sz="4000" dirty="0"/>
          </a:p>
        </p:txBody>
      </p:sp>
      <p:sp>
        <p:nvSpPr>
          <p:cNvPr id="3" name="Rectangle 2"/>
          <p:cNvSpPr/>
          <p:nvPr/>
        </p:nvSpPr>
        <p:spPr>
          <a:xfrm>
            <a:off x="2713037" y="5630862"/>
            <a:ext cx="4104778" cy="461665"/>
          </a:xfrm>
          <a:prstGeom prst="rect">
            <a:avLst/>
          </a:prstGeom>
        </p:spPr>
        <p:txBody>
          <a:bodyPr wrap="none">
            <a:spAutoFit/>
          </a:bodyPr>
          <a:lstStyle/>
          <a:p>
            <a:r>
              <a:rPr lang="en-US" sz="2400" i="1" dirty="0">
                <a:solidFill>
                  <a:srgbClr val="0078D7"/>
                </a:solidFill>
              </a:rPr>
              <a:t>Get here as quickly as possible</a:t>
            </a:r>
          </a:p>
        </p:txBody>
      </p:sp>
    </p:spTree>
    <p:extLst>
      <p:ext uri="{BB962C8B-B14F-4D97-AF65-F5344CB8AC3E}">
        <p14:creationId xmlns:p14="http://schemas.microsoft.com/office/powerpoint/2010/main" val="4909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274638" y="1212850"/>
            <a:ext cx="11887200" cy="4616648"/>
          </a:xfrm>
        </p:spPr>
        <p:txBody>
          <a:bodyPr/>
          <a:lstStyle/>
          <a:p>
            <a:r>
              <a:rPr lang="en-US" dirty="0"/>
              <a:t>At the end of this session, you should be </a:t>
            </a:r>
          </a:p>
          <a:p>
            <a:r>
              <a:rPr lang="en-US" dirty="0"/>
              <a:t>better able to…</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Use a proven structure to create a successful Advanced Analytics Engagement</a:t>
            </a:r>
          </a:p>
          <a:p>
            <a:pPr marL="571500" indent="-571500">
              <a:buFont typeface="Wingdings" panose="05000000000000000000" pitchFamily="2" charset="2"/>
              <a:buChar char="§"/>
            </a:pPr>
            <a:r>
              <a:rPr lang="en-US" dirty="0">
                <a:gradFill>
                  <a:gsLst>
                    <a:gs pos="7965">
                      <a:schemeClr val="tx1"/>
                    </a:gs>
                    <a:gs pos="63000">
                      <a:schemeClr val="tx1"/>
                    </a:gs>
                  </a:gsLst>
                  <a:lin ang="5400000" scaled="0"/>
                </a:gradFill>
              </a:rPr>
              <a:t>Understand the primary success points and how to deliver incremental wins during the project</a:t>
            </a:r>
          </a:p>
          <a:p>
            <a:pPr marL="571500" indent="-571500">
              <a:buFont typeface="Wingdings" panose="05000000000000000000" pitchFamily="2" charset="2"/>
              <a:buChar char="§"/>
            </a:pPr>
            <a:r>
              <a:rPr lang="en-US" dirty="0"/>
              <a:t>Understand a tools-selection mechanism to select the right Data Science technologies for your project</a:t>
            </a:r>
          </a:p>
        </p:txBody>
      </p:sp>
    </p:spTree>
    <p:extLst>
      <p:ext uri="{BB962C8B-B14F-4D97-AF65-F5344CB8AC3E}">
        <p14:creationId xmlns:p14="http://schemas.microsoft.com/office/powerpoint/2010/main" val="12129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Success Factor: The Answer</a:t>
            </a:r>
          </a:p>
        </p:txBody>
      </p:sp>
      <p:sp>
        <p:nvSpPr>
          <p:cNvPr id="6" name="Rectangle 5"/>
          <p:cNvSpPr/>
          <p:nvPr/>
        </p:nvSpPr>
        <p:spPr>
          <a:xfrm>
            <a:off x="7285037" y="-14377"/>
            <a:ext cx="5151438" cy="461665"/>
          </a:xfrm>
          <a:prstGeom prst="rect">
            <a:avLst/>
          </a:prstGeom>
        </p:spPr>
        <p:txBody>
          <a:bodyPr wrap="square">
            <a:spAutoFit/>
          </a:bodyPr>
          <a:lstStyle/>
          <a:p>
            <a:pPr algn="r"/>
            <a:r>
              <a:rPr lang="en-US" sz="2400" i="1" dirty="0">
                <a:solidFill>
                  <a:srgbClr val="107C10"/>
                </a:solidFill>
              </a:rPr>
              <a:t>Question + Data + Analysis = Answer </a:t>
            </a:r>
          </a:p>
        </p:txBody>
      </p:sp>
      <p:sp>
        <p:nvSpPr>
          <p:cNvPr id="2" name="Rectangle 1"/>
          <p:cNvSpPr/>
          <p:nvPr/>
        </p:nvSpPr>
        <p:spPr>
          <a:xfrm>
            <a:off x="2941637" y="1668462"/>
            <a:ext cx="6248400" cy="3170099"/>
          </a:xfrm>
          <a:prstGeom prst="rect">
            <a:avLst/>
          </a:prstGeom>
        </p:spPr>
        <p:txBody>
          <a:bodyPr wrap="square">
            <a:spAutoFit/>
          </a:bodyPr>
          <a:lstStyle/>
          <a:p>
            <a:pPr marL="457200" indent="-457200">
              <a:buFont typeface="Arial" panose="020B0604020202020204" pitchFamily="34" charset="0"/>
              <a:buChar char="•"/>
            </a:pPr>
            <a:r>
              <a:rPr lang="en-US" sz="4000" dirty="0"/>
              <a:t>Real</a:t>
            </a:r>
          </a:p>
          <a:p>
            <a:pPr marL="457200" indent="-457200">
              <a:buFont typeface="Arial" panose="020B0604020202020204" pitchFamily="34" charset="0"/>
              <a:buChar char="•"/>
            </a:pPr>
            <a:r>
              <a:rPr lang="en-US" sz="4000" dirty="0"/>
              <a:t>Usable</a:t>
            </a:r>
          </a:p>
          <a:p>
            <a:pPr marL="457200" indent="-457200">
              <a:buFont typeface="Arial" panose="020B0604020202020204" pitchFamily="34" charset="0"/>
              <a:buChar char="•"/>
            </a:pPr>
            <a:r>
              <a:rPr lang="en-US" sz="4000" dirty="0"/>
              <a:t>Impactful</a:t>
            </a:r>
          </a:p>
          <a:p>
            <a:pPr marL="457200" indent="-457200">
              <a:buFont typeface="Arial" panose="020B0604020202020204" pitchFamily="34" charset="0"/>
              <a:buChar char="•"/>
            </a:pPr>
            <a:r>
              <a:rPr lang="en-US" sz="4000" dirty="0"/>
              <a:t>Valuable (Cost/Benefit)</a:t>
            </a:r>
          </a:p>
          <a:p>
            <a:pPr marL="457200" indent="-457200">
              <a:buFont typeface="Arial" panose="020B0604020202020204" pitchFamily="34" charset="0"/>
              <a:buChar char="•"/>
            </a:pPr>
            <a:r>
              <a:rPr lang="en-US" sz="4000" dirty="0"/>
              <a:t>Assigned</a:t>
            </a:r>
          </a:p>
        </p:txBody>
      </p:sp>
      <p:sp>
        <p:nvSpPr>
          <p:cNvPr id="3" name="Rectangle 2"/>
          <p:cNvSpPr/>
          <p:nvPr/>
        </p:nvSpPr>
        <p:spPr>
          <a:xfrm>
            <a:off x="2179637" y="5859462"/>
            <a:ext cx="8519127" cy="584775"/>
          </a:xfrm>
          <a:prstGeom prst="rect">
            <a:avLst/>
          </a:prstGeom>
        </p:spPr>
        <p:txBody>
          <a:bodyPr wrap="none">
            <a:spAutoFit/>
          </a:bodyPr>
          <a:lstStyle/>
          <a:p>
            <a:r>
              <a:rPr lang="en-US" sz="3200" dirty="0">
                <a:solidFill>
                  <a:srgbClr val="0078D7"/>
                </a:solidFill>
              </a:rPr>
              <a:t>“What will you do when you know the answer?”</a:t>
            </a:r>
          </a:p>
        </p:txBody>
      </p:sp>
    </p:spTree>
    <p:extLst>
      <p:ext uri="{BB962C8B-B14F-4D97-AF65-F5344CB8AC3E}">
        <p14:creationId xmlns:p14="http://schemas.microsoft.com/office/powerpoint/2010/main" val="112928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90059"/>
          </a:xfrm>
        </p:spPr>
        <p:txBody>
          <a:bodyPr vert="horz" wrap="square" lIns="146304" tIns="91440" rIns="146304" bIns="91440" rtlCol="0" anchor="t">
            <a:noAutofit/>
          </a:bodyPr>
          <a:lstStyle/>
          <a:p>
            <a:r>
              <a:rPr lang="en-US" dirty="0">
                <a:solidFill>
                  <a:schemeClr val="tx1"/>
                </a:solidFill>
              </a:rPr>
              <a:t>Azure Storage for Advanced Analytics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83492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solidFill>
                  <a:schemeClr val="tx1"/>
                </a:solidFill>
              </a:rPr>
              <a:t>Storage Architecture</a:t>
            </a:r>
          </a:p>
        </p:txBody>
      </p:sp>
      <p:pic>
        <p:nvPicPr>
          <p:cNvPr id="2" name="Picture 1"/>
          <p:cNvPicPr>
            <a:picLocks noChangeAspect="1"/>
          </p:cNvPicPr>
          <p:nvPr/>
        </p:nvPicPr>
        <p:blipFill>
          <a:blip r:embed="rId3"/>
          <a:stretch>
            <a:fillRect/>
          </a:stretch>
        </p:blipFill>
        <p:spPr>
          <a:xfrm>
            <a:off x="2630310" y="1307885"/>
            <a:ext cx="8636001" cy="5213334"/>
          </a:xfrm>
          <a:prstGeom prst="rect">
            <a:avLst/>
          </a:prstGeom>
          <a:ln>
            <a:noFill/>
          </a:ln>
          <a:effectLst>
            <a:outerShdw blurRad="292100" dist="139700" dir="2700000" algn="tl" rotWithShape="0">
              <a:srgbClr val="333333">
                <a:alpha val="65000"/>
              </a:srgbClr>
            </a:outerShdw>
          </a:effectLst>
        </p:spPr>
      </p:pic>
      <p:sp>
        <p:nvSpPr>
          <p:cNvPr id="15" name="Left Brace 14"/>
          <p:cNvSpPr/>
          <p:nvPr/>
        </p:nvSpPr>
        <p:spPr>
          <a:xfrm>
            <a:off x="1490133" y="1307885"/>
            <a:ext cx="835378" cy="5308370"/>
          </a:xfrm>
          <a:prstGeom prst="leftBrace">
            <a:avLst/>
          </a:prstGeom>
          <a:ln>
            <a:headEnd type="non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6" name="TextBox 15"/>
          <p:cNvSpPr txBox="1"/>
          <p:nvPr/>
        </p:nvSpPr>
        <p:spPr>
          <a:xfrm rot="16200000">
            <a:off x="-1542541" y="3502445"/>
            <a:ext cx="5132688"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Azure Account</a:t>
            </a:r>
          </a:p>
        </p:txBody>
      </p:sp>
    </p:spTree>
    <p:extLst>
      <p:ext uri="{BB962C8B-B14F-4D97-AF65-F5344CB8AC3E}">
        <p14:creationId xmlns:p14="http://schemas.microsoft.com/office/powerpoint/2010/main" val="14451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9014"/>
            <a:ext cx="12436475" cy="917575"/>
          </a:xfrm>
        </p:spPr>
        <p:txBody>
          <a:bodyPr vert="horz" wrap="square" lIns="146304" tIns="91440" rIns="146304" bIns="91440" rtlCol="0" anchor="t">
            <a:noAutofit/>
          </a:bodyPr>
          <a:lstStyle/>
          <a:p>
            <a:r>
              <a:rPr lang="en-US" dirty="0">
                <a:solidFill>
                  <a:schemeClr val="tx1"/>
                </a:solidFill>
              </a:rPr>
              <a:t>Storage Scenarios</a:t>
            </a:r>
          </a:p>
        </p:txBody>
      </p:sp>
      <p:grpSp>
        <p:nvGrpSpPr>
          <p:cNvPr id="18" name="Group 17"/>
          <p:cNvGrpSpPr/>
          <p:nvPr/>
        </p:nvGrpSpPr>
        <p:grpSpPr>
          <a:xfrm>
            <a:off x="868717" y="2748706"/>
            <a:ext cx="2058225" cy="2504643"/>
            <a:chOff x="4660" y="2391333"/>
            <a:chExt cx="2704271" cy="2840662"/>
          </a:xfrm>
        </p:grpSpPr>
        <p:pic>
          <p:nvPicPr>
            <p:cNvPr id="77" name="Picture 40"/>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4660" y="2391333"/>
              <a:ext cx="1842023" cy="130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469349" y="3064018"/>
              <a:ext cx="1742777" cy="1258670"/>
            </a:xfrm>
            <a:prstGeom prst="rect">
              <a:avLst/>
            </a:prstGeom>
          </p:spPr>
        </p:pic>
        <p:pic>
          <p:nvPicPr>
            <p:cNvPr id="5" name="Picture 4"/>
            <p:cNvPicPr>
              <a:picLocks noChangeAspect="1"/>
            </p:cNvPicPr>
            <p:nvPr/>
          </p:nvPicPr>
          <p:blipFill>
            <a:blip r:embed="rId5"/>
            <a:stretch>
              <a:fillRect/>
            </a:stretch>
          </p:blipFill>
          <p:spPr>
            <a:xfrm>
              <a:off x="885234" y="3180215"/>
              <a:ext cx="1788889" cy="1613195"/>
            </a:xfrm>
            <a:prstGeom prst="rect">
              <a:avLst/>
            </a:prstGeom>
          </p:spPr>
        </p:pic>
        <p:pic>
          <p:nvPicPr>
            <p:cNvPr id="6" name="Picture 5"/>
            <p:cNvPicPr>
              <a:picLocks noChangeAspect="1"/>
            </p:cNvPicPr>
            <p:nvPr/>
          </p:nvPicPr>
          <p:blipFill>
            <a:blip r:embed="rId6"/>
            <a:stretch>
              <a:fillRect/>
            </a:stretch>
          </p:blipFill>
          <p:spPr>
            <a:xfrm>
              <a:off x="1709091" y="3956339"/>
              <a:ext cx="999840" cy="1275656"/>
            </a:xfrm>
            <a:prstGeom prst="rect">
              <a:avLst/>
            </a:prstGeom>
          </p:spPr>
        </p:pic>
      </p:grpSp>
      <p:sp>
        <p:nvSpPr>
          <p:cNvPr id="7" name="Rectangle 6"/>
          <p:cNvSpPr/>
          <p:nvPr/>
        </p:nvSpPr>
        <p:spPr>
          <a:xfrm>
            <a:off x="1449817" y="5183259"/>
            <a:ext cx="1453766"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Blob</a:t>
            </a:r>
            <a:endParaRPr kumimoji="0" lang="en-US" sz="4488"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4194132" y="5146885"/>
            <a:ext cx="1695734"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Table</a:t>
            </a:r>
            <a:endParaRPr kumimoji="0" lang="en-US" sz="4488"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7247064" y="5146885"/>
            <a:ext cx="1976939"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Queue</a:t>
            </a:r>
            <a:endParaRPr kumimoji="0" lang="en-US" sz="4488"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10631193" y="5183259"/>
            <a:ext cx="1144768" cy="798558"/>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4488" b="1" i="0" u="none" strike="noStrike" kern="0" cap="none" spc="0" normalizeH="0" baseline="0" noProof="0" dirty="0">
                <a:ln>
                  <a:noFill/>
                </a:ln>
                <a:solidFill>
                  <a:srgbClr val="00BCF2"/>
                </a:solidFill>
                <a:effectLst/>
                <a:uLnTx/>
                <a:uFillTx/>
              </a:rPr>
              <a:t>File</a:t>
            </a:r>
            <a:endParaRPr kumimoji="0" lang="en-US" sz="4488"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735653" y="1425341"/>
            <a:ext cx="2358450" cy="1246721"/>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Unstructured data such as media files, logs, binary data, backups</a:t>
            </a:r>
          </a:p>
        </p:txBody>
      </p:sp>
      <p:sp>
        <p:nvSpPr>
          <p:cNvPr id="12" name="TextBox 11"/>
          <p:cNvSpPr txBox="1"/>
          <p:nvPr/>
        </p:nvSpPr>
        <p:spPr>
          <a:xfrm>
            <a:off x="3471702" y="1425341"/>
            <a:ext cx="3076631"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Metadata (e.g. user info), in key-value format, fast and easy to query</a:t>
            </a:r>
          </a:p>
        </p:txBody>
      </p:sp>
      <p:grpSp>
        <p:nvGrpSpPr>
          <p:cNvPr id="16" name="Group 15"/>
          <p:cNvGrpSpPr/>
          <p:nvPr/>
        </p:nvGrpSpPr>
        <p:grpSpPr>
          <a:xfrm>
            <a:off x="3882167" y="3445183"/>
            <a:ext cx="2558292" cy="1602854"/>
            <a:chOff x="3567849" y="2720894"/>
            <a:chExt cx="2558292" cy="1602854"/>
          </a:xfrm>
        </p:grpSpPr>
        <p:sp>
          <p:nvSpPr>
            <p:cNvPr id="13" name="TextBox 12"/>
            <p:cNvSpPr txBox="1"/>
            <p:nvPr/>
          </p:nvSpPr>
          <p:spPr>
            <a:xfrm>
              <a:off x="3968751" y="2855496"/>
              <a:ext cx="1885383" cy="12467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{‘name’: Sue,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‘role’: 'admin’,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‘status’: ‘active’,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‘location’: ‘WA’</a:t>
              </a:r>
            </a:p>
          </p:txBody>
        </p:sp>
        <p:sp>
          <p:nvSpPr>
            <p:cNvPr id="14" name="Left Brace 13"/>
            <p:cNvSpPr/>
            <p:nvPr/>
          </p:nvSpPr>
          <p:spPr>
            <a:xfrm>
              <a:off x="356784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17" name="Left Brace 16"/>
            <p:cNvSpPr/>
            <p:nvPr/>
          </p:nvSpPr>
          <p:spPr>
            <a:xfrm rot="10800000">
              <a:off x="5725239" y="2720894"/>
              <a:ext cx="400902" cy="16028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15" name="Group 14"/>
          <p:cNvGrpSpPr/>
          <p:nvPr/>
        </p:nvGrpSpPr>
        <p:grpSpPr>
          <a:xfrm>
            <a:off x="7063058" y="3064018"/>
            <a:ext cx="2086091" cy="1955988"/>
            <a:chOff x="7044797" y="2010130"/>
            <a:chExt cx="2086091" cy="1955988"/>
          </a:xfrm>
        </p:grpSpPr>
        <p:pic>
          <p:nvPicPr>
            <p:cNvPr id="19" name="Picture 18"/>
            <p:cNvPicPr>
              <a:picLocks noChangeAspect="1"/>
            </p:cNvPicPr>
            <p:nvPr/>
          </p:nvPicPr>
          <p:blipFill>
            <a:blip r:embed="rId7"/>
            <a:stretch>
              <a:fillRect/>
            </a:stretch>
          </p:blipFill>
          <p:spPr>
            <a:xfrm>
              <a:off x="8388058" y="2010130"/>
              <a:ext cx="658934" cy="853371"/>
            </a:xfrm>
            <a:prstGeom prst="rect">
              <a:avLst/>
            </a:prstGeom>
          </p:spPr>
        </p:pic>
        <p:pic>
          <p:nvPicPr>
            <p:cNvPr id="20" name="Picture 19"/>
            <p:cNvPicPr>
              <a:picLocks noChangeAspect="1"/>
            </p:cNvPicPr>
            <p:nvPr/>
          </p:nvPicPr>
          <p:blipFill>
            <a:blip r:embed="rId8"/>
            <a:stretch>
              <a:fillRect/>
            </a:stretch>
          </p:blipFill>
          <p:spPr>
            <a:xfrm rot="1958372">
              <a:off x="8536765" y="3066272"/>
              <a:ext cx="594123" cy="777757"/>
            </a:xfrm>
            <a:prstGeom prst="rect">
              <a:avLst/>
            </a:prstGeom>
          </p:spPr>
        </p:pic>
        <p:grpSp>
          <p:nvGrpSpPr>
            <p:cNvPr id="60" name="Group 59"/>
            <p:cNvGrpSpPr>
              <a:grpSpLocks noChangeAspect="1"/>
            </p:cNvGrpSpPr>
            <p:nvPr/>
          </p:nvGrpSpPr>
          <p:grpSpPr>
            <a:xfrm>
              <a:off x="7924275" y="2799937"/>
              <a:ext cx="493864" cy="496309"/>
              <a:chOff x="7523163" y="3455988"/>
              <a:chExt cx="320675" cy="322263"/>
            </a:xfrm>
          </p:grpSpPr>
          <p:sp>
            <p:nvSpPr>
              <p:cNvPr id="25" name="Freeform 5"/>
              <p:cNvSpPr>
                <a:spLocks/>
              </p:cNvSpPr>
              <p:nvPr/>
            </p:nvSpPr>
            <p:spPr bwMode="auto">
              <a:xfrm>
                <a:off x="7523163" y="3571875"/>
                <a:ext cx="320675" cy="92075"/>
              </a:xfrm>
              <a:custGeom>
                <a:avLst/>
                <a:gdLst>
                  <a:gd name="T0" fmla="*/ 113 w 126"/>
                  <a:gd name="T1" fmla="*/ 1 h 36"/>
                  <a:gd name="T2" fmla="*/ 125 w 126"/>
                  <a:gd name="T3" fmla="*/ 8 h 36"/>
                  <a:gd name="T4" fmla="*/ 125 w 126"/>
                  <a:gd name="T5" fmla="*/ 8 h 36"/>
                  <a:gd name="T6" fmla="*/ 115 w 126"/>
                  <a:gd name="T7" fmla="*/ 19 h 36"/>
                  <a:gd name="T8" fmla="*/ 13 w 126"/>
                  <a:gd name="T9" fmla="*/ 35 h 36"/>
                  <a:gd name="T10" fmla="*/ 1 w 126"/>
                  <a:gd name="T11" fmla="*/ 28 h 36"/>
                  <a:gd name="T12" fmla="*/ 1 w 126"/>
                  <a:gd name="T13" fmla="*/ 28 h 36"/>
                  <a:gd name="T14" fmla="*/ 10 w 126"/>
                  <a:gd name="T15" fmla="*/ 18 h 36"/>
                  <a:gd name="T16" fmla="*/ 113 w 12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3" y="1"/>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1" y="28"/>
                    </a:cubicBezTo>
                    <a:cubicBezTo>
                      <a:pt x="1" y="28"/>
                      <a:pt x="1" y="28"/>
                      <a:pt x="1" y="28"/>
                    </a:cubicBezTo>
                    <a:cubicBezTo>
                      <a:pt x="0" y="23"/>
                      <a:pt x="3" y="19"/>
                      <a:pt x="10" y="18"/>
                    </a:cubicBezTo>
                    <a:lnTo>
                      <a:pt x="113"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6" name="Freeform 6"/>
              <p:cNvSpPr>
                <a:spLocks/>
              </p:cNvSpPr>
              <p:nvPr/>
            </p:nvSpPr>
            <p:spPr bwMode="auto">
              <a:xfrm>
                <a:off x="7532688" y="3530600"/>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8"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7" name="Freeform 7"/>
              <p:cNvSpPr>
                <a:spLocks/>
              </p:cNvSpPr>
              <p:nvPr/>
            </p:nvSpPr>
            <p:spPr bwMode="auto">
              <a:xfrm>
                <a:off x="7594600" y="3468688"/>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9"/>
                      <a:pt x="2" y="4"/>
                      <a:pt x="6" y="2"/>
                    </a:cubicBezTo>
                    <a:cubicBezTo>
                      <a:pt x="6" y="2"/>
                      <a:pt x="6" y="2"/>
                      <a:pt x="6" y="2"/>
                    </a:cubicBezTo>
                    <a:cubicBezTo>
                      <a:pt x="10" y="0"/>
                      <a:pt x="16" y="2"/>
                      <a:pt x="19" y="8"/>
                    </a:cubicBezTo>
                    <a:lnTo>
                      <a:pt x="66" y="10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8" name="Freeform 8"/>
              <p:cNvSpPr>
                <a:spLocks/>
              </p:cNvSpPr>
              <p:nvPr/>
            </p:nvSpPr>
            <p:spPr bwMode="auto">
              <a:xfrm>
                <a:off x="7637463" y="3455988"/>
                <a:ext cx="92075" cy="322263"/>
              </a:xfrm>
              <a:custGeom>
                <a:avLst/>
                <a:gdLst>
                  <a:gd name="T0" fmla="*/ 18 w 36"/>
                  <a:gd name="T1" fmla="*/ 116 h 126"/>
                  <a:gd name="T2" fmla="*/ 8 w 36"/>
                  <a:gd name="T3" fmla="*/ 125 h 126"/>
                  <a:gd name="T4" fmla="*/ 8 w 36"/>
                  <a:gd name="T5" fmla="*/ 125 h 126"/>
                  <a:gd name="T6" fmla="*/ 1 w 36"/>
                  <a:gd name="T7" fmla="*/ 113 h 126"/>
                  <a:gd name="T8" fmla="*/ 17 w 36"/>
                  <a:gd name="T9" fmla="*/ 11 h 126"/>
                  <a:gd name="T10" fmla="*/ 28 w 36"/>
                  <a:gd name="T11" fmla="*/ 1 h 126"/>
                  <a:gd name="T12" fmla="*/ 28 w 36"/>
                  <a:gd name="T13" fmla="*/ 1 h 126"/>
                  <a:gd name="T14" fmla="*/ 35 w 36"/>
                  <a:gd name="T15" fmla="*/ 13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5"/>
                    </a:cubicBezTo>
                    <a:cubicBezTo>
                      <a:pt x="8" y="125"/>
                      <a:pt x="8" y="125"/>
                      <a:pt x="8" y="125"/>
                    </a:cubicBezTo>
                    <a:cubicBezTo>
                      <a:pt x="3" y="125"/>
                      <a:pt x="0" y="120"/>
                      <a:pt x="1" y="113"/>
                    </a:cubicBezTo>
                    <a:cubicBezTo>
                      <a:pt x="17" y="11"/>
                      <a:pt x="17" y="11"/>
                      <a:pt x="17" y="11"/>
                    </a:cubicBezTo>
                    <a:cubicBezTo>
                      <a:pt x="18" y="3"/>
                      <a:pt x="23" y="0"/>
                      <a:pt x="28" y="1"/>
                    </a:cubicBezTo>
                    <a:cubicBezTo>
                      <a:pt x="28" y="1"/>
                      <a:pt x="28" y="1"/>
                      <a:pt x="28" y="1"/>
                    </a:cubicBezTo>
                    <a:cubicBezTo>
                      <a:pt x="32" y="2"/>
                      <a:pt x="36" y="6"/>
                      <a:pt x="35" y="13"/>
                    </a:cubicBezTo>
                    <a:lnTo>
                      <a:pt x="18" y="11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9" name="Freeform 9"/>
              <p:cNvSpPr>
                <a:spLocks/>
              </p:cNvSpPr>
              <p:nvPr/>
            </p:nvSpPr>
            <p:spPr bwMode="auto">
              <a:xfrm>
                <a:off x="7561263" y="3494088"/>
                <a:ext cx="244475" cy="246063"/>
              </a:xfrm>
              <a:custGeom>
                <a:avLst/>
                <a:gdLst>
                  <a:gd name="T0" fmla="*/ 17 w 96"/>
                  <a:gd name="T1" fmla="*/ 91 h 96"/>
                  <a:gd name="T2" fmla="*/ 3 w 96"/>
                  <a:gd name="T3" fmla="*/ 93 h 96"/>
                  <a:gd name="T4" fmla="*/ 3 w 96"/>
                  <a:gd name="T5" fmla="*/ 93 h 96"/>
                  <a:gd name="T6" fmla="*/ 5 w 96"/>
                  <a:gd name="T7" fmla="*/ 79 h 96"/>
                  <a:gd name="T8" fmla="*/ 78 w 96"/>
                  <a:gd name="T9" fmla="*/ 5 h 96"/>
                  <a:gd name="T10" fmla="*/ 92 w 96"/>
                  <a:gd name="T11" fmla="*/ 4 h 96"/>
                  <a:gd name="T12" fmla="*/ 92 w 96"/>
                  <a:gd name="T13" fmla="*/ 4 h 96"/>
                  <a:gd name="T14" fmla="*/ 91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5"/>
                      <a:pt x="78" y="5"/>
                      <a:pt x="78" y="5"/>
                    </a:cubicBezTo>
                    <a:cubicBezTo>
                      <a:pt x="83" y="0"/>
                      <a:pt x="89" y="0"/>
                      <a:pt x="92" y="4"/>
                    </a:cubicBezTo>
                    <a:cubicBezTo>
                      <a:pt x="92" y="4"/>
                      <a:pt x="92" y="4"/>
                      <a:pt x="92" y="4"/>
                    </a:cubicBezTo>
                    <a:cubicBezTo>
                      <a:pt x="96" y="7"/>
                      <a:pt x="96" y="13"/>
                      <a:pt x="91" y="18"/>
                    </a:cubicBezTo>
                    <a:lnTo>
                      <a:pt x="17" y="9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0" name="Freeform 10"/>
              <p:cNvSpPr>
                <a:spLocks/>
              </p:cNvSpPr>
              <p:nvPr/>
            </p:nvSpPr>
            <p:spPr bwMode="auto">
              <a:xfrm>
                <a:off x="7545388" y="3481388"/>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3" name="Group 62"/>
            <p:cNvGrpSpPr>
              <a:grpSpLocks noChangeAspect="1"/>
            </p:cNvGrpSpPr>
            <p:nvPr/>
          </p:nvGrpSpPr>
          <p:grpSpPr>
            <a:xfrm>
              <a:off x="7431087" y="2768664"/>
              <a:ext cx="493864" cy="496309"/>
              <a:chOff x="6861175" y="3397250"/>
              <a:chExt cx="320675" cy="322263"/>
            </a:xfrm>
          </p:grpSpPr>
          <p:sp>
            <p:nvSpPr>
              <p:cNvPr id="31" name="Freeform 11"/>
              <p:cNvSpPr>
                <a:spLocks/>
              </p:cNvSpPr>
              <p:nvPr/>
            </p:nvSpPr>
            <p:spPr bwMode="auto">
              <a:xfrm>
                <a:off x="6861175" y="3513138"/>
                <a:ext cx="320675" cy="92075"/>
              </a:xfrm>
              <a:custGeom>
                <a:avLst/>
                <a:gdLst>
                  <a:gd name="T0" fmla="*/ 112 w 126"/>
                  <a:gd name="T1" fmla="*/ 2 h 36"/>
                  <a:gd name="T2" fmla="*/ 125 w 126"/>
                  <a:gd name="T3" fmla="*/ 8 h 36"/>
                  <a:gd name="T4" fmla="*/ 125 w 126"/>
                  <a:gd name="T5" fmla="*/ 8 h 36"/>
                  <a:gd name="T6" fmla="*/ 115 w 126"/>
                  <a:gd name="T7" fmla="*/ 19 h 36"/>
                  <a:gd name="T8" fmla="*/ 13 w 126"/>
                  <a:gd name="T9" fmla="*/ 35 h 36"/>
                  <a:gd name="T10" fmla="*/ 0 w 126"/>
                  <a:gd name="T11" fmla="*/ 28 h 36"/>
                  <a:gd name="T12" fmla="*/ 0 w 126"/>
                  <a:gd name="T13" fmla="*/ 28 h 36"/>
                  <a:gd name="T14" fmla="*/ 10 w 126"/>
                  <a:gd name="T15" fmla="*/ 18 h 36"/>
                  <a:gd name="T16" fmla="*/ 112 w 126"/>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36">
                    <a:moveTo>
                      <a:pt x="112" y="2"/>
                    </a:moveTo>
                    <a:cubicBezTo>
                      <a:pt x="120" y="0"/>
                      <a:pt x="124" y="4"/>
                      <a:pt x="125" y="8"/>
                    </a:cubicBezTo>
                    <a:cubicBezTo>
                      <a:pt x="125" y="8"/>
                      <a:pt x="125" y="8"/>
                      <a:pt x="125" y="8"/>
                    </a:cubicBezTo>
                    <a:cubicBezTo>
                      <a:pt x="126" y="13"/>
                      <a:pt x="123" y="18"/>
                      <a:pt x="115" y="19"/>
                    </a:cubicBezTo>
                    <a:cubicBezTo>
                      <a:pt x="13" y="35"/>
                      <a:pt x="13" y="35"/>
                      <a:pt x="13" y="35"/>
                    </a:cubicBezTo>
                    <a:cubicBezTo>
                      <a:pt x="6" y="36"/>
                      <a:pt x="1" y="33"/>
                      <a:pt x="0" y="28"/>
                    </a:cubicBezTo>
                    <a:cubicBezTo>
                      <a:pt x="0" y="28"/>
                      <a:pt x="0" y="28"/>
                      <a:pt x="0" y="28"/>
                    </a:cubicBezTo>
                    <a:cubicBezTo>
                      <a:pt x="0" y="23"/>
                      <a:pt x="3" y="19"/>
                      <a:pt x="10" y="18"/>
                    </a:cubicBezTo>
                    <a:lnTo>
                      <a:pt x="112" y="2"/>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2" name="Freeform 12"/>
              <p:cNvSpPr>
                <a:spLocks/>
              </p:cNvSpPr>
              <p:nvPr/>
            </p:nvSpPr>
            <p:spPr bwMode="auto">
              <a:xfrm>
                <a:off x="6870700" y="3471863"/>
                <a:ext cx="298450" cy="176213"/>
              </a:xfrm>
              <a:custGeom>
                <a:avLst/>
                <a:gdLst>
                  <a:gd name="T0" fmla="*/ 109 w 117"/>
                  <a:gd name="T1" fmla="*/ 50 h 69"/>
                  <a:gd name="T2" fmla="*/ 115 w 117"/>
                  <a:gd name="T3" fmla="*/ 63 h 69"/>
                  <a:gd name="T4" fmla="*/ 115 w 117"/>
                  <a:gd name="T5" fmla="*/ 63 h 69"/>
                  <a:gd name="T6" fmla="*/ 101 w 117"/>
                  <a:gd name="T7" fmla="*/ 66 h 69"/>
                  <a:gd name="T8" fmla="*/ 9 w 117"/>
                  <a:gd name="T9" fmla="*/ 19 h 69"/>
                  <a:gd name="T10" fmla="*/ 3 w 117"/>
                  <a:gd name="T11" fmla="*/ 6 h 69"/>
                  <a:gd name="T12" fmla="*/ 3 w 117"/>
                  <a:gd name="T13" fmla="*/ 6 h 69"/>
                  <a:gd name="T14" fmla="*/ 17 w 117"/>
                  <a:gd name="T15" fmla="*/ 3 h 69"/>
                  <a:gd name="T16" fmla="*/ 109 w 117"/>
                  <a:gd name="T17"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69">
                    <a:moveTo>
                      <a:pt x="109" y="50"/>
                    </a:moveTo>
                    <a:cubicBezTo>
                      <a:pt x="115" y="53"/>
                      <a:pt x="117" y="59"/>
                      <a:pt x="115" y="63"/>
                    </a:cubicBezTo>
                    <a:cubicBezTo>
                      <a:pt x="115" y="63"/>
                      <a:pt x="115" y="63"/>
                      <a:pt x="115" y="63"/>
                    </a:cubicBezTo>
                    <a:cubicBezTo>
                      <a:pt x="113" y="67"/>
                      <a:pt x="107" y="69"/>
                      <a:pt x="101" y="66"/>
                    </a:cubicBezTo>
                    <a:cubicBezTo>
                      <a:pt x="9" y="19"/>
                      <a:pt x="9" y="19"/>
                      <a:pt x="9" y="19"/>
                    </a:cubicBezTo>
                    <a:cubicBezTo>
                      <a:pt x="2" y="15"/>
                      <a:pt x="0" y="10"/>
                      <a:pt x="3" y="6"/>
                    </a:cubicBezTo>
                    <a:cubicBezTo>
                      <a:pt x="3" y="6"/>
                      <a:pt x="3" y="6"/>
                      <a:pt x="3" y="6"/>
                    </a:cubicBezTo>
                    <a:cubicBezTo>
                      <a:pt x="5" y="1"/>
                      <a:pt x="10" y="0"/>
                      <a:pt x="17" y="3"/>
                    </a:cubicBezTo>
                    <a:lnTo>
                      <a:pt x="109" y="5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3" name="Freeform 13"/>
              <p:cNvSpPr>
                <a:spLocks/>
              </p:cNvSpPr>
              <p:nvPr/>
            </p:nvSpPr>
            <p:spPr bwMode="auto">
              <a:xfrm>
                <a:off x="6932613" y="3409950"/>
                <a:ext cx="174625" cy="300038"/>
              </a:xfrm>
              <a:custGeom>
                <a:avLst/>
                <a:gdLst>
                  <a:gd name="T0" fmla="*/ 66 w 69"/>
                  <a:gd name="T1" fmla="*/ 100 h 117"/>
                  <a:gd name="T2" fmla="*/ 63 w 69"/>
                  <a:gd name="T3" fmla="*/ 114 h 117"/>
                  <a:gd name="T4" fmla="*/ 63 w 69"/>
                  <a:gd name="T5" fmla="*/ 114 h 117"/>
                  <a:gd name="T6" fmla="*/ 50 w 69"/>
                  <a:gd name="T7" fmla="*/ 108 h 117"/>
                  <a:gd name="T8" fmla="*/ 3 w 69"/>
                  <a:gd name="T9" fmla="*/ 16 h 117"/>
                  <a:gd name="T10" fmla="*/ 6 w 69"/>
                  <a:gd name="T11" fmla="*/ 2 h 117"/>
                  <a:gd name="T12" fmla="*/ 6 w 69"/>
                  <a:gd name="T13" fmla="*/ 2 h 117"/>
                  <a:gd name="T14" fmla="*/ 19 w 69"/>
                  <a:gd name="T15" fmla="*/ 8 h 117"/>
                  <a:gd name="T16" fmla="*/ 66 w 69"/>
                  <a:gd name="T17" fmla="*/ 10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7">
                    <a:moveTo>
                      <a:pt x="66" y="100"/>
                    </a:moveTo>
                    <a:cubicBezTo>
                      <a:pt x="69" y="107"/>
                      <a:pt x="68" y="112"/>
                      <a:pt x="63" y="114"/>
                    </a:cubicBezTo>
                    <a:cubicBezTo>
                      <a:pt x="63" y="114"/>
                      <a:pt x="63" y="114"/>
                      <a:pt x="63" y="114"/>
                    </a:cubicBezTo>
                    <a:cubicBezTo>
                      <a:pt x="59" y="117"/>
                      <a:pt x="54" y="115"/>
                      <a:pt x="50" y="108"/>
                    </a:cubicBezTo>
                    <a:cubicBezTo>
                      <a:pt x="3" y="16"/>
                      <a:pt x="3" y="16"/>
                      <a:pt x="3" y="16"/>
                    </a:cubicBezTo>
                    <a:cubicBezTo>
                      <a:pt x="0" y="10"/>
                      <a:pt x="2" y="4"/>
                      <a:pt x="6" y="2"/>
                    </a:cubicBezTo>
                    <a:cubicBezTo>
                      <a:pt x="6" y="2"/>
                      <a:pt x="6" y="2"/>
                      <a:pt x="6" y="2"/>
                    </a:cubicBezTo>
                    <a:cubicBezTo>
                      <a:pt x="10" y="0"/>
                      <a:pt x="16" y="2"/>
                      <a:pt x="19" y="8"/>
                    </a:cubicBezTo>
                    <a:lnTo>
                      <a:pt x="66" y="10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4" name="Freeform 14"/>
              <p:cNvSpPr>
                <a:spLocks/>
              </p:cNvSpPr>
              <p:nvPr/>
            </p:nvSpPr>
            <p:spPr bwMode="auto">
              <a:xfrm>
                <a:off x="6975475" y="3397250"/>
                <a:ext cx="92075" cy="322263"/>
              </a:xfrm>
              <a:custGeom>
                <a:avLst/>
                <a:gdLst>
                  <a:gd name="T0" fmla="*/ 18 w 36"/>
                  <a:gd name="T1" fmla="*/ 116 h 126"/>
                  <a:gd name="T2" fmla="*/ 8 w 36"/>
                  <a:gd name="T3" fmla="*/ 126 h 126"/>
                  <a:gd name="T4" fmla="*/ 8 w 36"/>
                  <a:gd name="T5" fmla="*/ 126 h 126"/>
                  <a:gd name="T6" fmla="*/ 1 w 36"/>
                  <a:gd name="T7" fmla="*/ 113 h 126"/>
                  <a:gd name="T8" fmla="*/ 17 w 36"/>
                  <a:gd name="T9" fmla="*/ 11 h 126"/>
                  <a:gd name="T10" fmla="*/ 28 w 36"/>
                  <a:gd name="T11" fmla="*/ 1 h 126"/>
                  <a:gd name="T12" fmla="*/ 28 w 36"/>
                  <a:gd name="T13" fmla="*/ 1 h 126"/>
                  <a:gd name="T14" fmla="*/ 34 w 36"/>
                  <a:gd name="T15" fmla="*/ 14 h 126"/>
                  <a:gd name="T16" fmla="*/ 18 w 36"/>
                  <a:gd name="T17"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26">
                    <a:moveTo>
                      <a:pt x="18" y="116"/>
                    </a:moveTo>
                    <a:cubicBezTo>
                      <a:pt x="17" y="123"/>
                      <a:pt x="13" y="126"/>
                      <a:pt x="8" y="126"/>
                    </a:cubicBezTo>
                    <a:cubicBezTo>
                      <a:pt x="8" y="126"/>
                      <a:pt x="8" y="126"/>
                      <a:pt x="8" y="126"/>
                    </a:cubicBezTo>
                    <a:cubicBezTo>
                      <a:pt x="3" y="125"/>
                      <a:pt x="0" y="120"/>
                      <a:pt x="1" y="113"/>
                    </a:cubicBezTo>
                    <a:cubicBezTo>
                      <a:pt x="17" y="11"/>
                      <a:pt x="17" y="11"/>
                      <a:pt x="17" y="11"/>
                    </a:cubicBezTo>
                    <a:cubicBezTo>
                      <a:pt x="18" y="4"/>
                      <a:pt x="23" y="0"/>
                      <a:pt x="28" y="1"/>
                    </a:cubicBezTo>
                    <a:cubicBezTo>
                      <a:pt x="28" y="1"/>
                      <a:pt x="28" y="1"/>
                      <a:pt x="28" y="1"/>
                    </a:cubicBezTo>
                    <a:cubicBezTo>
                      <a:pt x="32" y="2"/>
                      <a:pt x="36" y="6"/>
                      <a:pt x="34" y="14"/>
                    </a:cubicBezTo>
                    <a:lnTo>
                      <a:pt x="18" y="116"/>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5" name="Freeform 15"/>
              <p:cNvSpPr>
                <a:spLocks/>
              </p:cNvSpPr>
              <p:nvPr/>
            </p:nvSpPr>
            <p:spPr bwMode="auto">
              <a:xfrm>
                <a:off x="6899275" y="3436938"/>
                <a:ext cx="244475" cy="244475"/>
              </a:xfrm>
              <a:custGeom>
                <a:avLst/>
                <a:gdLst>
                  <a:gd name="T0" fmla="*/ 17 w 96"/>
                  <a:gd name="T1" fmla="*/ 91 h 96"/>
                  <a:gd name="T2" fmla="*/ 3 w 96"/>
                  <a:gd name="T3" fmla="*/ 93 h 96"/>
                  <a:gd name="T4" fmla="*/ 3 w 96"/>
                  <a:gd name="T5" fmla="*/ 93 h 96"/>
                  <a:gd name="T6" fmla="*/ 5 w 96"/>
                  <a:gd name="T7" fmla="*/ 79 h 96"/>
                  <a:gd name="T8" fmla="*/ 78 w 96"/>
                  <a:gd name="T9" fmla="*/ 6 h 96"/>
                  <a:gd name="T10" fmla="*/ 92 w 96"/>
                  <a:gd name="T11" fmla="*/ 4 h 96"/>
                  <a:gd name="T12" fmla="*/ 92 w 96"/>
                  <a:gd name="T13" fmla="*/ 4 h 96"/>
                  <a:gd name="T14" fmla="*/ 90 w 96"/>
                  <a:gd name="T15" fmla="*/ 18 h 96"/>
                  <a:gd name="T16" fmla="*/ 17 w 96"/>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6">
                    <a:moveTo>
                      <a:pt x="17" y="91"/>
                    </a:moveTo>
                    <a:cubicBezTo>
                      <a:pt x="12" y="96"/>
                      <a:pt x="7" y="96"/>
                      <a:pt x="3" y="93"/>
                    </a:cubicBezTo>
                    <a:cubicBezTo>
                      <a:pt x="3" y="93"/>
                      <a:pt x="3" y="93"/>
                      <a:pt x="3" y="93"/>
                    </a:cubicBezTo>
                    <a:cubicBezTo>
                      <a:pt x="0" y="89"/>
                      <a:pt x="0" y="84"/>
                      <a:pt x="5" y="79"/>
                    </a:cubicBezTo>
                    <a:cubicBezTo>
                      <a:pt x="78" y="6"/>
                      <a:pt x="78" y="6"/>
                      <a:pt x="78" y="6"/>
                    </a:cubicBezTo>
                    <a:cubicBezTo>
                      <a:pt x="83" y="0"/>
                      <a:pt x="89" y="0"/>
                      <a:pt x="92" y="4"/>
                    </a:cubicBezTo>
                    <a:cubicBezTo>
                      <a:pt x="92" y="4"/>
                      <a:pt x="92" y="4"/>
                      <a:pt x="92" y="4"/>
                    </a:cubicBezTo>
                    <a:cubicBezTo>
                      <a:pt x="96" y="7"/>
                      <a:pt x="96" y="13"/>
                      <a:pt x="90" y="18"/>
                    </a:cubicBezTo>
                    <a:lnTo>
                      <a:pt x="17" y="91"/>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6" name="Freeform 16"/>
              <p:cNvSpPr>
                <a:spLocks/>
              </p:cNvSpPr>
              <p:nvPr/>
            </p:nvSpPr>
            <p:spPr bwMode="auto">
              <a:xfrm>
                <a:off x="6883400" y="3422650"/>
                <a:ext cx="273050" cy="273050"/>
              </a:xfrm>
              <a:custGeom>
                <a:avLst/>
                <a:gdLst>
                  <a:gd name="T0" fmla="*/ 88 w 107"/>
                  <a:gd name="T1" fmla="*/ 88 h 107"/>
                  <a:gd name="T2" fmla="*/ 19 w 107"/>
                  <a:gd name="T3" fmla="*/ 88 h 107"/>
                  <a:gd name="T4" fmla="*/ 19 w 107"/>
                  <a:gd name="T5" fmla="*/ 19 h 107"/>
                  <a:gd name="T6" fmla="*/ 88 w 107"/>
                  <a:gd name="T7" fmla="*/ 19 h 107"/>
                  <a:gd name="T8" fmla="*/ 88 w 107"/>
                  <a:gd name="T9" fmla="*/ 88 h 107"/>
                </a:gdLst>
                <a:ahLst/>
                <a:cxnLst>
                  <a:cxn ang="0">
                    <a:pos x="T0" y="T1"/>
                  </a:cxn>
                  <a:cxn ang="0">
                    <a:pos x="T2" y="T3"/>
                  </a:cxn>
                  <a:cxn ang="0">
                    <a:pos x="T4" y="T5"/>
                  </a:cxn>
                  <a:cxn ang="0">
                    <a:pos x="T6" y="T7"/>
                  </a:cxn>
                  <a:cxn ang="0">
                    <a:pos x="T8" y="T9"/>
                  </a:cxn>
                </a:cxnLst>
                <a:rect l="0" t="0" r="r" b="b"/>
                <a:pathLst>
                  <a:path w="107" h="107">
                    <a:moveTo>
                      <a:pt x="88" y="88"/>
                    </a:moveTo>
                    <a:cubicBezTo>
                      <a:pt x="69" y="107"/>
                      <a:pt x="38" y="107"/>
                      <a:pt x="19" y="88"/>
                    </a:cubicBezTo>
                    <a:cubicBezTo>
                      <a:pt x="0" y="69"/>
                      <a:pt x="0" y="38"/>
                      <a:pt x="19" y="19"/>
                    </a:cubicBezTo>
                    <a:cubicBezTo>
                      <a:pt x="38" y="0"/>
                      <a:pt x="69" y="0"/>
                      <a:pt x="88" y="19"/>
                    </a:cubicBezTo>
                    <a:cubicBezTo>
                      <a:pt x="107" y="38"/>
                      <a:pt x="107" y="69"/>
                      <a:pt x="88" y="8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7" name="Freeform 17"/>
              <p:cNvSpPr>
                <a:spLocks/>
              </p:cNvSpPr>
              <p:nvPr/>
            </p:nvSpPr>
            <p:spPr bwMode="auto">
              <a:xfrm>
                <a:off x="6929438" y="3468688"/>
                <a:ext cx="180975" cy="179388"/>
              </a:xfrm>
              <a:custGeom>
                <a:avLst/>
                <a:gdLst>
                  <a:gd name="T0" fmla="*/ 13 w 71"/>
                  <a:gd name="T1" fmla="*/ 13 h 70"/>
                  <a:gd name="T2" fmla="*/ 13 w 71"/>
                  <a:gd name="T3" fmla="*/ 58 h 70"/>
                  <a:gd name="T4" fmla="*/ 58 w 71"/>
                  <a:gd name="T5" fmla="*/ 58 h 70"/>
                  <a:gd name="T6" fmla="*/ 58 w 71"/>
                  <a:gd name="T7" fmla="*/ 13 h 70"/>
                  <a:gd name="T8" fmla="*/ 13 w 71"/>
                  <a:gd name="T9" fmla="*/ 13 h 70"/>
                </a:gdLst>
                <a:ahLst/>
                <a:cxnLst>
                  <a:cxn ang="0">
                    <a:pos x="T0" y="T1"/>
                  </a:cxn>
                  <a:cxn ang="0">
                    <a:pos x="T2" y="T3"/>
                  </a:cxn>
                  <a:cxn ang="0">
                    <a:pos x="T4" y="T5"/>
                  </a:cxn>
                  <a:cxn ang="0">
                    <a:pos x="T6" y="T7"/>
                  </a:cxn>
                  <a:cxn ang="0">
                    <a:pos x="T8" y="T9"/>
                  </a:cxn>
                </a:cxnLst>
                <a:rect l="0" t="0" r="r" b="b"/>
                <a:pathLst>
                  <a:path w="71" h="70">
                    <a:moveTo>
                      <a:pt x="13" y="13"/>
                    </a:moveTo>
                    <a:cubicBezTo>
                      <a:pt x="0" y="25"/>
                      <a:pt x="0" y="45"/>
                      <a:pt x="13" y="58"/>
                    </a:cubicBezTo>
                    <a:cubicBezTo>
                      <a:pt x="25" y="70"/>
                      <a:pt x="46" y="70"/>
                      <a:pt x="58" y="58"/>
                    </a:cubicBezTo>
                    <a:cubicBezTo>
                      <a:pt x="71" y="45"/>
                      <a:pt x="71" y="25"/>
                      <a:pt x="58" y="13"/>
                    </a:cubicBezTo>
                    <a:cubicBezTo>
                      <a:pt x="46" y="0"/>
                      <a:pt x="25" y="0"/>
                      <a:pt x="13" y="13"/>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8" name="Freeform 18"/>
              <p:cNvSpPr>
                <a:spLocks noEditPoints="1"/>
              </p:cNvSpPr>
              <p:nvPr/>
            </p:nvSpPr>
            <p:spPr bwMode="auto">
              <a:xfrm>
                <a:off x="6970713" y="3443288"/>
                <a:ext cx="131763" cy="65088"/>
              </a:xfrm>
              <a:custGeom>
                <a:avLst/>
                <a:gdLst>
                  <a:gd name="T0" fmla="*/ 50 w 52"/>
                  <a:gd name="T1" fmla="*/ 15 h 25"/>
                  <a:gd name="T2" fmla="*/ 5 w 52"/>
                  <a:gd name="T3" fmla="*/ 5 h 25"/>
                  <a:gd name="T4" fmla="*/ 4 w 52"/>
                  <a:gd name="T5" fmla="*/ 6 h 25"/>
                  <a:gd name="T6" fmla="*/ 2 w 52"/>
                  <a:gd name="T7" fmla="*/ 7 h 25"/>
                  <a:gd name="T8" fmla="*/ 2 w 52"/>
                  <a:gd name="T9" fmla="*/ 14 h 25"/>
                  <a:gd name="T10" fmla="*/ 7 w 52"/>
                  <a:gd name="T11" fmla="*/ 16 h 25"/>
                  <a:gd name="T12" fmla="*/ 7 w 52"/>
                  <a:gd name="T13" fmla="*/ 16 h 25"/>
                  <a:gd name="T14" fmla="*/ 7 w 52"/>
                  <a:gd name="T15" fmla="*/ 16 h 25"/>
                  <a:gd name="T16" fmla="*/ 42 w 52"/>
                  <a:gd name="T17" fmla="*/ 23 h 25"/>
                  <a:gd name="T18" fmla="*/ 50 w 52"/>
                  <a:gd name="T19" fmla="*/ 23 h 25"/>
                  <a:gd name="T20" fmla="*/ 50 w 52"/>
                  <a:gd name="T21" fmla="*/ 15 h 25"/>
                  <a:gd name="T22" fmla="*/ 9 w 52"/>
                  <a:gd name="T23" fmla="*/ 15 h 25"/>
                  <a:gd name="T24" fmla="*/ 9 w 52"/>
                  <a:gd name="T25" fmla="*/ 15 h 25"/>
                  <a:gd name="T26" fmla="*/ 9 w 5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5">
                    <a:moveTo>
                      <a:pt x="50" y="15"/>
                    </a:moveTo>
                    <a:cubicBezTo>
                      <a:pt x="38" y="3"/>
                      <a:pt x="20" y="0"/>
                      <a:pt x="5" y="5"/>
                    </a:cubicBezTo>
                    <a:cubicBezTo>
                      <a:pt x="4" y="5"/>
                      <a:pt x="4" y="6"/>
                      <a:pt x="4" y="6"/>
                    </a:cubicBezTo>
                    <a:cubicBezTo>
                      <a:pt x="3" y="6"/>
                      <a:pt x="3" y="6"/>
                      <a:pt x="2" y="7"/>
                    </a:cubicBezTo>
                    <a:cubicBezTo>
                      <a:pt x="0" y="9"/>
                      <a:pt x="0" y="12"/>
                      <a:pt x="2" y="14"/>
                    </a:cubicBezTo>
                    <a:cubicBezTo>
                      <a:pt x="4" y="16"/>
                      <a:pt x="6" y="16"/>
                      <a:pt x="7" y="16"/>
                    </a:cubicBezTo>
                    <a:cubicBezTo>
                      <a:pt x="7" y="16"/>
                      <a:pt x="7" y="16"/>
                      <a:pt x="7" y="16"/>
                    </a:cubicBezTo>
                    <a:cubicBezTo>
                      <a:pt x="7" y="16"/>
                      <a:pt x="7" y="16"/>
                      <a:pt x="7" y="16"/>
                    </a:cubicBezTo>
                    <a:cubicBezTo>
                      <a:pt x="19" y="11"/>
                      <a:pt x="33" y="13"/>
                      <a:pt x="42" y="23"/>
                    </a:cubicBezTo>
                    <a:cubicBezTo>
                      <a:pt x="44" y="25"/>
                      <a:pt x="48" y="25"/>
                      <a:pt x="50" y="23"/>
                    </a:cubicBezTo>
                    <a:cubicBezTo>
                      <a:pt x="52" y="21"/>
                      <a:pt x="52" y="17"/>
                      <a:pt x="50" y="15"/>
                    </a:cubicBezTo>
                    <a:close/>
                    <a:moveTo>
                      <a:pt x="9" y="15"/>
                    </a:moveTo>
                    <a:cubicBezTo>
                      <a:pt x="9" y="15"/>
                      <a:pt x="9" y="15"/>
                      <a:pt x="9" y="15"/>
                    </a:cubicBezTo>
                    <a:cubicBezTo>
                      <a:pt x="9" y="15"/>
                      <a:pt x="9" y="15"/>
                      <a:pt x="9" y="15"/>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39" name="Freeform 19"/>
              <p:cNvSpPr>
                <a:spLocks/>
              </p:cNvSpPr>
              <p:nvPr/>
            </p:nvSpPr>
            <p:spPr bwMode="auto">
              <a:xfrm>
                <a:off x="6942138" y="3479800"/>
                <a:ext cx="28575" cy="30163"/>
              </a:xfrm>
              <a:custGeom>
                <a:avLst/>
                <a:gdLst>
                  <a:gd name="T0" fmla="*/ 2 w 11"/>
                  <a:gd name="T1" fmla="*/ 10 h 12"/>
                  <a:gd name="T2" fmla="*/ 9 w 11"/>
                  <a:gd name="T3" fmla="*/ 10 h 12"/>
                  <a:gd name="T4" fmla="*/ 9 w 11"/>
                  <a:gd name="T5" fmla="*/ 2 h 12"/>
                  <a:gd name="T6" fmla="*/ 4 w 11"/>
                  <a:gd name="T7" fmla="*/ 1 h 12"/>
                  <a:gd name="T8" fmla="*/ 3 w 11"/>
                  <a:gd name="T9" fmla="*/ 1 h 12"/>
                  <a:gd name="T10" fmla="*/ 2 w 11"/>
                  <a:gd name="T11" fmla="*/ 2 h 12"/>
                  <a:gd name="T12" fmla="*/ 2 w 11"/>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0"/>
                    </a:moveTo>
                    <a:cubicBezTo>
                      <a:pt x="4" y="12"/>
                      <a:pt x="7" y="12"/>
                      <a:pt x="9" y="10"/>
                    </a:cubicBezTo>
                    <a:cubicBezTo>
                      <a:pt x="11" y="8"/>
                      <a:pt x="11" y="4"/>
                      <a:pt x="9" y="2"/>
                    </a:cubicBezTo>
                    <a:cubicBezTo>
                      <a:pt x="8" y="1"/>
                      <a:pt x="6" y="0"/>
                      <a:pt x="4" y="1"/>
                    </a:cubicBezTo>
                    <a:cubicBezTo>
                      <a:pt x="4" y="1"/>
                      <a:pt x="3" y="1"/>
                      <a:pt x="3" y="1"/>
                    </a:cubicBezTo>
                    <a:cubicBezTo>
                      <a:pt x="3" y="1"/>
                      <a:pt x="2" y="2"/>
                      <a:pt x="2" y="2"/>
                    </a:cubicBezTo>
                    <a:cubicBezTo>
                      <a:pt x="0" y="4"/>
                      <a:pt x="0" y="8"/>
                      <a:pt x="2" y="1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1" name="Group 60"/>
            <p:cNvGrpSpPr>
              <a:grpSpLocks noChangeAspect="1"/>
            </p:cNvGrpSpPr>
            <p:nvPr/>
          </p:nvGrpSpPr>
          <p:grpSpPr>
            <a:xfrm>
              <a:off x="7536284" y="3225322"/>
              <a:ext cx="738351" cy="740796"/>
              <a:chOff x="7050088" y="3657600"/>
              <a:chExt cx="479425" cy="481013"/>
            </a:xfrm>
          </p:grpSpPr>
          <p:sp>
            <p:nvSpPr>
              <p:cNvPr id="40" name="Freeform 20"/>
              <p:cNvSpPr>
                <a:spLocks/>
              </p:cNvSpPr>
              <p:nvPr/>
            </p:nvSpPr>
            <p:spPr bwMode="auto">
              <a:xfrm>
                <a:off x="7050088" y="3854450"/>
                <a:ext cx="479425" cy="87313"/>
              </a:xfrm>
              <a:custGeom>
                <a:avLst/>
                <a:gdLst>
                  <a:gd name="T0" fmla="*/ 11 w 189"/>
                  <a:gd name="T1" fmla="*/ 33 h 34"/>
                  <a:gd name="T2" fmla="*/ 1 w 189"/>
                  <a:gd name="T3" fmla="*/ 25 h 34"/>
                  <a:gd name="T4" fmla="*/ 1 w 189"/>
                  <a:gd name="T5" fmla="*/ 25 h 34"/>
                  <a:gd name="T6" fmla="*/ 9 w 189"/>
                  <a:gd name="T7" fmla="*/ 15 h 34"/>
                  <a:gd name="T8" fmla="*/ 178 w 189"/>
                  <a:gd name="T9" fmla="*/ 0 h 34"/>
                  <a:gd name="T10" fmla="*/ 188 w 189"/>
                  <a:gd name="T11" fmla="*/ 9 h 34"/>
                  <a:gd name="T12" fmla="*/ 188 w 189"/>
                  <a:gd name="T13" fmla="*/ 9 h 34"/>
                  <a:gd name="T14" fmla="*/ 180 w 189"/>
                  <a:gd name="T15" fmla="*/ 18 h 34"/>
                  <a:gd name="T16" fmla="*/ 11 w 189"/>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
                    <a:moveTo>
                      <a:pt x="11" y="33"/>
                    </a:moveTo>
                    <a:cubicBezTo>
                      <a:pt x="4" y="34"/>
                      <a:pt x="1" y="30"/>
                      <a:pt x="1" y="25"/>
                    </a:cubicBezTo>
                    <a:cubicBezTo>
                      <a:pt x="1" y="25"/>
                      <a:pt x="1" y="25"/>
                      <a:pt x="1" y="25"/>
                    </a:cubicBezTo>
                    <a:cubicBezTo>
                      <a:pt x="0" y="20"/>
                      <a:pt x="2" y="16"/>
                      <a:pt x="9" y="15"/>
                    </a:cubicBezTo>
                    <a:cubicBezTo>
                      <a:pt x="178" y="0"/>
                      <a:pt x="178" y="0"/>
                      <a:pt x="178" y="0"/>
                    </a:cubicBezTo>
                    <a:cubicBezTo>
                      <a:pt x="185" y="0"/>
                      <a:pt x="188" y="4"/>
                      <a:pt x="188" y="9"/>
                    </a:cubicBezTo>
                    <a:cubicBezTo>
                      <a:pt x="188" y="9"/>
                      <a:pt x="188" y="9"/>
                      <a:pt x="188" y="9"/>
                    </a:cubicBezTo>
                    <a:cubicBezTo>
                      <a:pt x="189" y="14"/>
                      <a:pt x="187" y="18"/>
                      <a:pt x="180" y="18"/>
                    </a:cubicBezTo>
                    <a:lnTo>
                      <a:pt x="11" y="3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1" name="Freeform 21"/>
              <p:cNvSpPr>
                <a:spLocks/>
              </p:cNvSpPr>
              <p:nvPr/>
            </p:nvSpPr>
            <p:spPr bwMode="auto">
              <a:xfrm>
                <a:off x="7085013" y="3744913"/>
                <a:ext cx="409575" cy="306388"/>
              </a:xfrm>
              <a:custGeom>
                <a:avLst/>
                <a:gdLst>
                  <a:gd name="T0" fmla="*/ 6 w 161"/>
                  <a:gd name="T1" fmla="*/ 18 h 120"/>
                  <a:gd name="T2" fmla="*/ 3 w 161"/>
                  <a:gd name="T3" fmla="*/ 6 h 120"/>
                  <a:gd name="T4" fmla="*/ 3 w 161"/>
                  <a:gd name="T5" fmla="*/ 6 h 120"/>
                  <a:gd name="T6" fmla="*/ 16 w 161"/>
                  <a:gd name="T7" fmla="*/ 4 h 120"/>
                  <a:gd name="T8" fmla="*/ 155 w 161"/>
                  <a:gd name="T9" fmla="*/ 101 h 120"/>
                  <a:gd name="T10" fmla="*/ 158 w 161"/>
                  <a:gd name="T11" fmla="*/ 114 h 120"/>
                  <a:gd name="T12" fmla="*/ 158 w 161"/>
                  <a:gd name="T13" fmla="*/ 114 h 120"/>
                  <a:gd name="T14" fmla="*/ 145 w 161"/>
                  <a:gd name="T15" fmla="*/ 116 h 120"/>
                  <a:gd name="T16" fmla="*/ 6 w 161"/>
                  <a:gd name="T17"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0">
                    <a:moveTo>
                      <a:pt x="6" y="18"/>
                    </a:moveTo>
                    <a:cubicBezTo>
                      <a:pt x="0" y="14"/>
                      <a:pt x="1" y="10"/>
                      <a:pt x="3" y="6"/>
                    </a:cubicBezTo>
                    <a:cubicBezTo>
                      <a:pt x="3" y="6"/>
                      <a:pt x="3" y="6"/>
                      <a:pt x="3" y="6"/>
                    </a:cubicBezTo>
                    <a:cubicBezTo>
                      <a:pt x="6" y="2"/>
                      <a:pt x="10" y="0"/>
                      <a:pt x="16" y="4"/>
                    </a:cubicBezTo>
                    <a:cubicBezTo>
                      <a:pt x="155" y="101"/>
                      <a:pt x="155" y="101"/>
                      <a:pt x="155" y="101"/>
                    </a:cubicBezTo>
                    <a:cubicBezTo>
                      <a:pt x="161" y="105"/>
                      <a:pt x="160" y="110"/>
                      <a:pt x="158" y="114"/>
                    </a:cubicBezTo>
                    <a:cubicBezTo>
                      <a:pt x="158" y="114"/>
                      <a:pt x="158" y="114"/>
                      <a:pt x="158" y="114"/>
                    </a:cubicBezTo>
                    <a:cubicBezTo>
                      <a:pt x="155" y="118"/>
                      <a:pt x="151" y="120"/>
                      <a:pt x="145" y="116"/>
                    </a:cubicBezTo>
                    <a:lnTo>
                      <a:pt x="6" y="1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2" name="Freeform 22"/>
              <p:cNvSpPr>
                <a:spLocks/>
              </p:cNvSpPr>
              <p:nvPr/>
            </p:nvSpPr>
            <p:spPr bwMode="auto">
              <a:xfrm>
                <a:off x="7207250" y="3663950"/>
                <a:ext cx="165100" cy="468313"/>
              </a:xfrm>
              <a:custGeom>
                <a:avLst/>
                <a:gdLst>
                  <a:gd name="T0" fmla="*/ 2 w 65"/>
                  <a:gd name="T1" fmla="*/ 12 h 184"/>
                  <a:gd name="T2" fmla="*/ 8 w 65"/>
                  <a:gd name="T3" fmla="*/ 1 h 184"/>
                  <a:gd name="T4" fmla="*/ 8 w 65"/>
                  <a:gd name="T5" fmla="*/ 1 h 184"/>
                  <a:gd name="T6" fmla="*/ 19 w 65"/>
                  <a:gd name="T7" fmla="*/ 7 h 184"/>
                  <a:gd name="T8" fmla="*/ 63 w 65"/>
                  <a:gd name="T9" fmla="*/ 172 h 184"/>
                  <a:gd name="T10" fmla="*/ 57 w 65"/>
                  <a:gd name="T11" fmla="*/ 183 h 184"/>
                  <a:gd name="T12" fmla="*/ 57 w 65"/>
                  <a:gd name="T13" fmla="*/ 183 h 184"/>
                  <a:gd name="T14" fmla="*/ 46 w 65"/>
                  <a:gd name="T15" fmla="*/ 176 h 184"/>
                  <a:gd name="T16" fmla="*/ 2 w 65"/>
                  <a:gd name="T17" fmla="*/ 1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84">
                    <a:moveTo>
                      <a:pt x="2" y="12"/>
                    </a:moveTo>
                    <a:cubicBezTo>
                      <a:pt x="0" y="5"/>
                      <a:pt x="3" y="2"/>
                      <a:pt x="8" y="1"/>
                    </a:cubicBezTo>
                    <a:cubicBezTo>
                      <a:pt x="8" y="1"/>
                      <a:pt x="8" y="1"/>
                      <a:pt x="8" y="1"/>
                    </a:cubicBezTo>
                    <a:cubicBezTo>
                      <a:pt x="13" y="0"/>
                      <a:pt x="17" y="1"/>
                      <a:pt x="19" y="7"/>
                    </a:cubicBezTo>
                    <a:cubicBezTo>
                      <a:pt x="63" y="172"/>
                      <a:pt x="63" y="172"/>
                      <a:pt x="63" y="172"/>
                    </a:cubicBezTo>
                    <a:cubicBezTo>
                      <a:pt x="65" y="178"/>
                      <a:pt x="62" y="181"/>
                      <a:pt x="57" y="183"/>
                    </a:cubicBezTo>
                    <a:cubicBezTo>
                      <a:pt x="57" y="183"/>
                      <a:pt x="57" y="183"/>
                      <a:pt x="57" y="183"/>
                    </a:cubicBezTo>
                    <a:cubicBezTo>
                      <a:pt x="52" y="184"/>
                      <a:pt x="48" y="183"/>
                      <a:pt x="46" y="176"/>
                    </a:cubicBezTo>
                    <a:lnTo>
                      <a:pt x="2" y="12"/>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3" name="Freeform 23"/>
              <p:cNvSpPr>
                <a:spLocks/>
              </p:cNvSpPr>
              <p:nvPr/>
            </p:nvSpPr>
            <p:spPr bwMode="auto">
              <a:xfrm>
                <a:off x="7169150" y="3673475"/>
                <a:ext cx="241300" cy="446088"/>
              </a:xfrm>
              <a:custGeom>
                <a:avLst/>
                <a:gdLst>
                  <a:gd name="T0" fmla="*/ 75 w 95"/>
                  <a:gd name="T1" fmla="*/ 7 h 175"/>
                  <a:gd name="T2" fmla="*/ 87 w 95"/>
                  <a:gd name="T3" fmla="*/ 3 h 175"/>
                  <a:gd name="T4" fmla="*/ 87 w 95"/>
                  <a:gd name="T5" fmla="*/ 3 h 175"/>
                  <a:gd name="T6" fmla="*/ 92 w 95"/>
                  <a:gd name="T7" fmla="*/ 15 h 175"/>
                  <a:gd name="T8" fmla="*/ 20 w 95"/>
                  <a:gd name="T9" fmla="*/ 169 h 175"/>
                  <a:gd name="T10" fmla="*/ 8 w 95"/>
                  <a:gd name="T11" fmla="*/ 173 h 175"/>
                  <a:gd name="T12" fmla="*/ 8 w 95"/>
                  <a:gd name="T13" fmla="*/ 173 h 175"/>
                  <a:gd name="T14" fmla="*/ 3 w 95"/>
                  <a:gd name="T15" fmla="*/ 161 h 175"/>
                  <a:gd name="T16" fmla="*/ 75 w 95"/>
                  <a:gd name="T17"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75">
                    <a:moveTo>
                      <a:pt x="75" y="7"/>
                    </a:moveTo>
                    <a:cubicBezTo>
                      <a:pt x="78" y="1"/>
                      <a:pt x="83" y="0"/>
                      <a:pt x="87" y="3"/>
                    </a:cubicBezTo>
                    <a:cubicBezTo>
                      <a:pt x="87" y="3"/>
                      <a:pt x="87" y="3"/>
                      <a:pt x="87" y="3"/>
                    </a:cubicBezTo>
                    <a:cubicBezTo>
                      <a:pt x="92" y="5"/>
                      <a:pt x="95" y="8"/>
                      <a:pt x="92" y="15"/>
                    </a:cubicBezTo>
                    <a:cubicBezTo>
                      <a:pt x="20" y="169"/>
                      <a:pt x="20" y="169"/>
                      <a:pt x="20" y="169"/>
                    </a:cubicBezTo>
                    <a:cubicBezTo>
                      <a:pt x="17" y="175"/>
                      <a:pt x="12" y="175"/>
                      <a:pt x="8" y="173"/>
                    </a:cubicBezTo>
                    <a:cubicBezTo>
                      <a:pt x="8" y="173"/>
                      <a:pt x="8" y="173"/>
                      <a:pt x="8" y="173"/>
                    </a:cubicBezTo>
                    <a:cubicBezTo>
                      <a:pt x="3" y="171"/>
                      <a:pt x="0" y="167"/>
                      <a:pt x="3" y="161"/>
                    </a:cubicBezTo>
                    <a:lnTo>
                      <a:pt x="75" y="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4" name="Freeform 24"/>
              <p:cNvSpPr>
                <a:spLocks/>
              </p:cNvSpPr>
              <p:nvPr/>
            </p:nvSpPr>
            <p:spPr bwMode="auto">
              <a:xfrm>
                <a:off x="7067550" y="3778250"/>
                <a:ext cx="444500" cy="239713"/>
              </a:xfrm>
              <a:custGeom>
                <a:avLst/>
                <a:gdLst>
                  <a:gd name="T0" fmla="*/ 161 w 175"/>
                  <a:gd name="T1" fmla="*/ 3 h 94"/>
                  <a:gd name="T2" fmla="*/ 173 w 175"/>
                  <a:gd name="T3" fmla="*/ 7 h 94"/>
                  <a:gd name="T4" fmla="*/ 173 w 175"/>
                  <a:gd name="T5" fmla="*/ 7 h 94"/>
                  <a:gd name="T6" fmla="*/ 168 w 175"/>
                  <a:gd name="T7" fmla="*/ 19 h 94"/>
                  <a:gd name="T8" fmla="*/ 14 w 175"/>
                  <a:gd name="T9" fmla="*/ 91 h 94"/>
                  <a:gd name="T10" fmla="*/ 2 w 175"/>
                  <a:gd name="T11" fmla="*/ 86 h 94"/>
                  <a:gd name="T12" fmla="*/ 2 w 175"/>
                  <a:gd name="T13" fmla="*/ 86 h 94"/>
                  <a:gd name="T14" fmla="*/ 7 w 175"/>
                  <a:gd name="T15" fmla="*/ 74 h 94"/>
                  <a:gd name="T16" fmla="*/ 161 w 175"/>
                  <a:gd name="T17"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4">
                    <a:moveTo>
                      <a:pt x="161" y="3"/>
                    </a:moveTo>
                    <a:cubicBezTo>
                      <a:pt x="167" y="0"/>
                      <a:pt x="171" y="2"/>
                      <a:pt x="173" y="7"/>
                    </a:cubicBezTo>
                    <a:cubicBezTo>
                      <a:pt x="173" y="7"/>
                      <a:pt x="173" y="7"/>
                      <a:pt x="173" y="7"/>
                    </a:cubicBezTo>
                    <a:cubicBezTo>
                      <a:pt x="175" y="12"/>
                      <a:pt x="175" y="16"/>
                      <a:pt x="168" y="19"/>
                    </a:cubicBezTo>
                    <a:cubicBezTo>
                      <a:pt x="14" y="91"/>
                      <a:pt x="14" y="91"/>
                      <a:pt x="14" y="91"/>
                    </a:cubicBezTo>
                    <a:cubicBezTo>
                      <a:pt x="8" y="94"/>
                      <a:pt x="4" y="91"/>
                      <a:pt x="2" y="86"/>
                    </a:cubicBezTo>
                    <a:cubicBezTo>
                      <a:pt x="2" y="86"/>
                      <a:pt x="2" y="86"/>
                      <a:pt x="2" y="86"/>
                    </a:cubicBezTo>
                    <a:cubicBezTo>
                      <a:pt x="0" y="82"/>
                      <a:pt x="0" y="77"/>
                      <a:pt x="7" y="74"/>
                    </a:cubicBezTo>
                    <a:lnTo>
                      <a:pt x="161" y="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5" name="Freeform 25"/>
              <p:cNvSpPr>
                <a:spLocks/>
              </p:cNvSpPr>
              <p:nvPr/>
            </p:nvSpPr>
            <p:spPr bwMode="auto">
              <a:xfrm>
                <a:off x="7054850" y="3813175"/>
                <a:ext cx="469900" cy="166688"/>
              </a:xfrm>
              <a:custGeom>
                <a:avLst/>
                <a:gdLst>
                  <a:gd name="T0" fmla="*/ 177 w 185"/>
                  <a:gd name="T1" fmla="*/ 46 h 65"/>
                  <a:gd name="T2" fmla="*/ 183 w 185"/>
                  <a:gd name="T3" fmla="*/ 57 h 65"/>
                  <a:gd name="T4" fmla="*/ 183 w 185"/>
                  <a:gd name="T5" fmla="*/ 57 h 65"/>
                  <a:gd name="T6" fmla="*/ 172 w 185"/>
                  <a:gd name="T7" fmla="*/ 63 h 65"/>
                  <a:gd name="T8" fmla="*/ 8 w 185"/>
                  <a:gd name="T9" fmla="*/ 19 h 65"/>
                  <a:gd name="T10" fmla="*/ 2 w 185"/>
                  <a:gd name="T11" fmla="*/ 8 h 65"/>
                  <a:gd name="T12" fmla="*/ 2 w 185"/>
                  <a:gd name="T13" fmla="*/ 8 h 65"/>
                  <a:gd name="T14" fmla="*/ 13 w 185"/>
                  <a:gd name="T15" fmla="*/ 2 h 65"/>
                  <a:gd name="T16" fmla="*/ 177 w 185"/>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65">
                    <a:moveTo>
                      <a:pt x="177" y="46"/>
                    </a:moveTo>
                    <a:cubicBezTo>
                      <a:pt x="184" y="48"/>
                      <a:pt x="185" y="52"/>
                      <a:pt x="183" y="57"/>
                    </a:cubicBezTo>
                    <a:cubicBezTo>
                      <a:pt x="183" y="57"/>
                      <a:pt x="183" y="57"/>
                      <a:pt x="183" y="57"/>
                    </a:cubicBezTo>
                    <a:cubicBezTo>
                      <a:pt x="182" y="62"/>
                      <a:pt x="179" y="65"/>
                      <a:pt x="172" y="63"/>
                    </a:cubicBezTo>
                    <a:cubicBezTo>
                      <a:pt x="8" y="19"/>
                      <a:pt x="8" y="19"/>
                      <a:pt x="8" y="19"/>
                    </a:cubicBezTo>
                    <a:cubicBezTo>
                      <a:pt x="1" y="18"/>
                      <a:pt x="0" y="13"/>
                      <a:pt x="2" y="8"/>
                    </a:cubicBezTo>
                    <a:cubicBezTo>
                      <a:pt x="2" y="8"/>
                      <a:pt x="2" y="8"/>
                      <a:pt x="2" y="8"/>
                    </a:cubicBezTo>
                    <a:cubicBezTo>
                      <a:pt x="3" y="4"/>
                      <a:pt x="6" y="0"/>
                      <a:pt x="13" y="2"/>
                    </a:cubicBezTo>
                    <a:lnTo>
                      <a:pt x="177" y="4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6" name="Freeform 26"/>
              <p:cNvSpPr>
                <a:spLocks/>
              </p:cNvSpPr>
              <p:nvPr/>
            </p:nvSpPr>
            <p:spPr bwMode="auto">
              <a:xfrm>
                <a:off x="7135813" y="3690938"/>
                <a:ext cx="307975" cy="411163"/>
              </a:xfrm>
              <a:custGeom>
                <a:avLst/>
                <a:gdLst>
                  <a:gd name="T0" fmla="*/ 117 w 121"/>
                  <a:gd name="T1" fmla="*/ 145 h 161"/>
                  <a:gd name="T2" fmla="*/ 114 w 121"/>
                  <a:gd name="T3" fmla="*/ 158 h 161"/>
                  <a:gd name="T4" fmla="*/ 114 w 121"/>
                  <a:gd name="T5" fmla="*/ 158 h 161"/>
                  <a:gd name="T6" fmla="*/ 102 w 121"/>
                  <a:gd name="T7" fmla="*/ 156 h 161"/>
                  <a:gd name="T8" fmla="*/ 4 w 121"/>
                  <a:gd name="T9" fmla="*/ 16 h 161"/>
                  <a:gd name="T10" fmla="*/ 7 w 121"/>
                  <a:gd name="T11" fmla="*/ 4 h 161"/>
                  <a:gd name="T12" fmla="*/ 7 w 121"/>
                  <a:gd name="T13" fmla="*/ 4 h 161"/>
                  <a:gd name="T14" fmla="*/ 19 w 121"/>
                  <a:gd name="T15" fmla="*/ 6 h 161"/>
                  <a:gd name="T16" fmla="*/ 117 w 121"/>
                  <a:gd name="T17" fmla="*/ 14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1">
                    <a:moveTo>
                      <a:pt x="117" y="145"/>
                    </a:moveTo>
                    <a:cubicBezTo>
                      <a:pt x="121" y="151"/>
                      <a:pt x="119" y="155"/>
                      <a:pt x="114" y="158"/>
                    </a:cubicBezTo>
                    <a:cubicBezTo>
                      <a:pt x="114" y="158"/>
                      <a:pt x="114" y="158"/>
                      <a:pt x="114" y="158"/>
                    </a:cubicBezTo>
                    <a:cubicBezTo>
                      <a:pt x="110" y="161"/>
                      <a:pt x="106" y="161"/>
                      <a:pt x="102" y="156"/>
                    </a:cubicBezTo>
                    <a:cubicBezTo>
                      <a:pt x="4" y="16"/>
                      <a:pt x="4" y="16"/>
                      <a:pt x="4" y="16"/>
                    </a:cubicBezTo>
                    <a:cubicBezTo>
                      <a:pt x="0" y="11"/>
                      <a:pt x="2" y="7"/>
                      <a:pt x="7" y="4"/>
                    </a:cubicBezTo>
                    <a:cubicBezTo>
                      <a:pt x="7" y="4"/>
                      <a:pt x="7" y="4"/>
                      <a:pt x="7" y="4"/>
                    </a:cubicBezTo>
                    <a:cubicBezTo>
                      <a:pt x="11" y="1"/>
                      <a:pt x="15" y="0"/>
                      <a:pt x="19" y="6"/>
                    </a:cubicBezTo>
                    <a:lnTo>
                      <a:pt x="117" y="14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7" name="Freeform 27"/>
              <p:cNvSpPr>
                <a:spLocks/>
              </p:cNvSpPr>
              <p:nvPr/>
            </p:nvSpPr>
            <p:spPr bwMode="auto">
              <a:xfrm>
                <a:off x="7245350" y="3657600"/>
                <a:ext cx="88900" cy="481013"/>
              </a:xfrm>
              <a:custGeom>
                <a:avLst/>
                <a:gdLst>
                  <a:gd name="T0" fmla="*/ 19 w 35"/>
                  <a:gd name="T1" fmla="*/ 179 h 188"/>
                  <a:gd name="T2" fmla="*/ 9 w 35"/>
                  <a:gd name="T3" fmla="*/ 187 h 188"/>
                  <a:gd name="T4" fmla="*/ 9 w 35"/>
                  <a:gd name="T5" fmla="*/ 187 h 188"/>
                  <a:gd name="T6" fmla="*/ 1 w 35"/>
                  <a:gd name="T7" fmla="*/ 178 h 188"/>
                  <a:gd name="T8" fmla="*/ 16 w 35"/>
                  <a:gd name="T9" fmla="*/ 8 h 188"/>
                  <a:gd name="T10" fmla="*/ 26 w 35"/>
                  <a:gd name="T11" fmla="*/ 0 h 188"/>
                  <a:gd name="T12" fmla="*/ 26 w 35"/>
                  <a:gd name="T13" fmla="*/ 0 h 188"/>
                  <a:gd name="T14" fmla="*/ 34 w 35"/>
                  <a:gd name="T15" fmla="*/ 10 h 188"/>
                  <a:gd name="T16" fmla="*/ 19 w 35"/>
                  <a:gd name="T17" fmla="*/ 17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88">
                    <a:moveTo>
                      <a:pt x="19" y="179"/>
                    </a:moveTo>
                    <a:cubicBezTo>
                      <a:pt x="18" y="186"/>
                      <a:pt x="14" y="188"/>
                      <a:pt x="9" y="187"/>
                    </a:cubicBezTo>
                    <a:cubicBezTo>
                      <a:pt x="9" y="187"/>
                      <a:pt x="9" y="187"/>
                      <a:pt x="9" y="187"/>
                    </a:cubicBezTo>
                    <a:cubicBezTo>
                      <a:pt x="4" y="187"/>
                      <a:pt x="0" y="185"/>
                      <a:pt x="1" y="178"/>
                    </a:cubicBezTo>
                    <a:cubicBezTo>
                      <a:pt x="16" y="8"/>
                      <a:pt x="16" y="8"/>
                      <a:pt x="16" y="8"/>
                    </a:cubicBezTo>
                    <a:cubicBezTo>
                      <a:pt x="17" y="1"/>
                      <a:pt x="21" y="0"/>
                      <a:pt x="26" y="0"/>
                    </a:cubicBezTo>
                    <a:cubicBezTo>
                      <a:pt x="26" y="0"/>
                      <a:pt x="26" y="0"/>
                      <a:pt x="26" y="0"/>
                    </a:cubicBezTo>
                    <a:cubicBezTo>
                      <a:pt x="31" y="0"/>
                      <a:pt x="35" y="3"/>
                      <a:pt x="34" y="10"/>
                    </a:cubicBezTo>
                    <a:lnTo>
                      <a:pt x="19" y="17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8" name="Freeform 28"/>
              <p:cNvSpPr>
                <a:spLocks/>
              </p:cNvSpPr>
              <p:nvPr/>
            </p:nvSpPr>
            <p:spPr bwMode="auto">
              <a:xfrm>
                <a:off x="7107238" y="3714750"/>
                <a:ext cx="365125" cy="365125"/>
              </a:xfrm>
              <a:custGeom>
                <a:avLst/>
                <a:gdLst>
                  <a:gd name="T0" fmla="*/ 18 w 143"/>
                  <a:gd name="T1" fmla="*/ 138 h 143"/>
                  <a:gd name="T2" fmla="*/ 5 w 143"/>
                  <a:gd name="T3" fmla="*/ 138 h 143"/>
                  <a:gd name="T4" fmla="*/ 5 w 143"/>
                  <a:gd name="T5" fmla="*/ 138 h 143"/>
                  <a:gd name="T6" fmla="*/ 5 w 143"/>
                  <a:gd name="T7" fmla="*/ 125 h 143"/>
                  <a:gd name="T8" fmla="*/ 125 w 143"/>
                  <a:gd name="T9" fmla="*/ 5 h 143"/>
                  <a:gd name="T10" fmla="*/ 138 w 143"/>
                  <a:gd name="T11" fmla="*/ 5 h 143"/>
                  <a:gd name="T12" fmla="*/ 138 w 143"/>
                  <a:gd name="T13" fmla="*/ 5 h 143"/>
                  <a:gd name="T14" fmla="*/ 138 w 143"/>
                  <a:gd name="T15" fmla="*/ 18 h 143"/>
                  <a:gd name="T16" fmla="*/ 18 w 143"/>
                  <a:gd name="T1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43">
                    <a:moveTo>
                      <a:pt x="18" y="138"/>
                    </a:moveTo>
                    <a:cubicBezTo>
                      <a:pt x="13" y="143"/>
                      <a:pt x="9" y="142"/>
                      <a:pt x="5" y="138"/>
                    </a:cubicBezTo>
                    <a:cubicBezTo>
                      <a:pt x="5" y="138"/>
                      <a:pt x="5" y="138"/>
                      <a:pt x="5" y="138"/>
                    </a:cubicBezTo>
                    <a:cubicBezTo>
                      <a:pt x="1" y="135"/>
                      <a:pt x="0" y="130"/>
                      <a:pt x="5" y="125"/>
                    </a:cubicBezTo>
                    <a:cubicBezTo>
                      <a:pt x="125" y="5"/>
                      <a:pt x="125" y="5"/>
                      <a:pt x="125" y="5"/>
                    </a:cubicBezTo>
                    <a:cubicBezTo>
                      <a:pt x="130" y="0"/>
                      <a:pt x="134" y="2"/>
                      <a:pt x="138" y="5"/>
                    </a:cubicBezTo>
                    <a:cubicBezTo>
                      <a:pt x="138" y="5"/>
                      <a:pt x="138" y="5"/>
                      <a:pt x="138" y="5"/>
                    </a:cubicBezTo>
                    <a:cubicBezTo>
                      <a:pt x="142" y="9"/>
                      <a:pt x="143" y="13"/>
                      <a:pt x="138" y="18"/>
                    </a:cubicBezTo>
                    <a:lnTo>
                      <a:pt x="18" y="138"/>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49" name="Freeform 29"/>
              <p:cNvSpPr>
                <a:spLocks/>
              </p:cNvSpPr>
              <p:nvPr/>
            </p:nvSpPr>
            <p:spPr bwMode="auto">
              <a:xfrm>
                <a:off x="7059613" y="3665538"/>
                <a:ext cx="460375" cy="461963"/>
              </a:xfrm>
              <a:custGeom>
                <a:avLst/>
                <a:gdLst>
                  <a:gd name="T0" fmla="*/ 149 w 181"/>
                  <a:gd name="T1" fmla="*/ 149 h 181"/>
                  <a:gd name="T2" fmla="*/ 32 w 181"/>
                  <a:gd name="T3" fmla="*/ 149 h 181"/>
                  <a:gd name="T4" fmla="*/ 32 w 181"/>
                  <a:gd name="T5" fmla="*/ 32 h 181"/>
                  <a:gd name="T6" fmla="*/ 149 w 181"/>
                  <a:gd name="T7" fmla="*/ 32 h 181"/>
                  <a:gd name="T8" fmla="*/ 149 w 181"/>
                  <a:gd name="T9" fmla="*/ 149 h 181"/>
                </a:gdLst>
                <a:ahLst/>
                <a:cxnLst>
                  <a:cxn ang="0">
                    <a:pos x="T0" y="T1"/>
                  </a:cxn>
                  <a:cxn ang="0">
                    <a:pos x="T2" y="T3"/>
                  </a:cxn>
                  <a:cxn ang="0">
                    <a:pos x="T4" y="T5"/>
                  </a:cxn>
                  <a:cxn ang="0">
                    <a:pos x="T6" y="T7"/>
                  </a:cxn>
                  <a:cxn ang="0">
                    <a:pos x="T8" y="T9"/>
                  </a:cxn>
                </a:cxnLst>
                <a:rect l="0" t="0" r="r" b="b"/>
                <a:pathLst>
                  <a:path w="181" h="181">
                    <a:moveTo>
                      <a:pt x="149" y="149"/>
                    </a:moveTo>
                    <a:cubicBezTo>
                      <a:pt x="117" y="181"/>
                      <a:pt x="64" y="181"/>
                      <a:pt x="32" y="149"/>
                    </a:cubicBezTo>
                    <a:cubicBezTo>
                      <a:pt x="0" y="117"/>
                      <a:pt x="0" y="65"/>
                      <a:pt x="32" y="32"/>
                    </a:cubicBezTo>
                    <a:cubicBezTo>
                      <a:pt x="64" y="0"/>
                      <a:pt x="117" y="0"/>
                      <a:pt x="149" y="32"/>
                    </a:cubicBezTo>
                    <a:cubicBezTo>
                      <a:pt x="181" y="65"/>
                      <a:pt x="181" y="117"/>
                      <a:pt x="149" y="149"/>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62" name="Group 61"/>
            <p:cNvGrpSpPr>
              <a:grpSpLocks noChangeAspect="1"/>
            </p:cNvGrpSpPr>
            <p:nvPr/>
          </p:nvGrpSpPr>
          <p:grpSpPr>
            <a:xfrm>
              <a:off x="7044797" y="3129984"/>
              <a:ext cx="486529" cy="486529"/>
              <a:chOff x="6680200" y="3740150"/>
              <a:chExt cx="315913" cy="315913"/>
            </a:xfrm>
          </p:grpSpPr>
          <p:sp>
            <p:nvSpPr>
              <p:cNvPr id="50" name="Freeform 30"/>
              <p:cNvSpPr>
                <a:spLocks/>
              </p:cNvSpPr>
              <p:nvPr/>
            </p:nvSpPr>
            <p:spPr bwMode="auto">
              <a:xfrm>
                <a:off x="6680200" y="3870325"/>
                <a:ext cx="315913" cy="55563"/>
              </a:xfrm>
              <a:custGeom>
                <a:avLst/>
                <a:gdLst>
                  <a:gd name="T0" fmla="*/ 7 w 124"/>
                  <a:gd name="T1" fmla="*/ 22 h 22"/>
                  <a:gd name="T2" fmla="*/ 0 w 124"/>
                  <a:gd name="T3" fmla="*/ 16 h 22"/>
                  <a:gd name="T4" fmla="*/ 0 w 124"/>
                  <a:gd name="T5" fmla="*/ 16 h 22"/>
                  <a:gd name="T6" fmla="*/ 6 w 124"/>
                  <a:gd name="T7" fmla="*/ 10 h 22"/>
                  <a:gd name="T8" fmla="*/ 117 w 124"/>
                  <a:gd name="T9" fmla="*/ 0 h 22"/>
                  <a:gd name="T10" fmla="*/ 124 w 124"/>
                  <a:gd name="T11" fmla="*/ 5 h 22"/>
                  <a:gd name="T12" fmla="*/ 124 w 124"/>
                  <a:gd name="T13" fmla="*/ 5 h 22"/>
                  <a:gd name="T14" fmla="*/ 118 w 124"/>
                  <a:gd name="T15" fmla="*/ 12 h 22"/>
                  <a:gd name="T16" fmla="*/ 7 w 12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2">
                    <a:moveTo>
                      <a:pt x="7" y="22"/>
                    </a:moveTo>
                    <a:cubicBezTo>
                      <a:pt x="2" y="22"/>
                      <a:pt x="0" y="19"/>
                      <a:pt x="0" y="16"/>
                    </a:cubicBezTo>
                    <a:cubicBezTo>
                      <a:pt x="0" y="16"/>
                      <a:pt x="0" y="16"/>
                      <a:pt x="0" y="16"/>
                    </a:cubicBezTo>
                    <a:cubicBezTo>
                      <a:pt x="0" y="13"/>
                      <a:pt x="1" y="10"/>
                      <a:pt x="6" y="10"/>
                    </a:cubicBezTo>
                    <a:cubicBezTo>
                      <a:pt x="117" y="0"/>
                      <a:pt x="117" y="0"/>
                      <a:pt x="117" y="0"/>
                    </a:cubicBezTo>
                    <a:cubicBezTo>
                      <a:pt x="122" y="0"/>
                      <a:pt x="123" y="2"/>
                      <a:pt x="124" y="5"/>
                    </a:cubicBezTo>
                    <a:cubicBezTo>
                      <a:pt x="124" y="5"/>
                      <a:pt x="124" y="5"/>
                      <a:pt x="124" y="5"/>
                    </a:cubicBezTo>
                    <a:cubicBezTo>
                      <a:pt x="124" y="9"/>
                      <a:pt x="123" y="11"/>
                      <a:pt x="118" y="12"/>
                    </a:cubicBezTo>
                    <a:lnTo>
                      <a:pt x="7"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1" name="Freeform 31"/>
              <p:cNvSpPr>
                <a:spLocks/>
              </p:cNvSpPr>
              <p:nvPr/>
            </p:nvSpPr>
            <p:spPr bwMode="auto">
              <a:xfrm>
                <a:off x="6702425" y="3795713"/>
                <a:ext cx="269875" cy="201613"/>
              </a:xfrm>
              <a:custGeom>
                <a:avLst/>
                <a:gdLst>
                  <a:gd name="T0" fmla="*/ 4 w 106"/>
                  <a:gd name="T1" fmla="*/ 12 h 79"/>
                  <a:gd name="T2" fmla="*/ 2 w 106"/>
                  <a:gd name="T3" fmla="*/ 4 h 79"/>
                  <a:gd name="T4" fmla="*/ 2 w 106"/>
                  <a:gd name="T5" fmla="*/ 4 h 79"/>
                  <a:gd name="T6" fmla="*/ 10 w 106"/>
                  <a:gd name="T7" fmla="*/ 3 h 79"/>
                  <a:gd name="T8" fmla="*/ 102 w 106"/>
                  <a:gd name="T9" fmla="*/ 67 h 79"/>
                  <a:gd name="T10" fmla="*/ 104 w 106"/>
                  <a:gd name="T11" fmla="*/ 75 h 79"/>
                  <a:gd name="T12" fmla="*/ 104 w 106"/>
                  <a:gd name="T13" fmla="*/ 75 h 79"/>
                  <a:gd name="T14" fmla="*/ 95 w 106"/>
                  <a:gd name="T15" fmla="*/ 77 h 79"/>
                  <a:gd name="T16" fmla="*/ 4 w 106"/>
                  <a:gd name="T17"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4" y="12"/>
                    </a:moveTo>
                    <a:cubicBezTo>
                      <a:pt x="0" y="10"/>
                      <a:pt x="0" y="7"/>
                      <a:pt x="2" y="4"/>
                    </a:cubicBezTo>
                    <a:cubicBezTo>
                      <a:pt x="2" y="4"/>
                      <a:pt x="2" y="4"/>
                      <a:pt x="2" y="4"/>
                    </a:cubicBezTo>
                    <a:cubicBezTo>
                      <a:pt x="4" y="2"/>
                      <a:pt x="7" y="0"/>
                      <a:pt x="10" y="3"/>
                    </a:cubicBezTo>
                    <a:cubicBezTo>
                      <a:pt x="102" y="67"/>
                      <a:pt x="102" y="67"/>
                      <a:pt x="102" y="67"/>
                    </a:cubicBezTo>
                    <a:cubicBezTo>
                      <a:pt x="106" y="70"/>
                      <a:pt x="105" y="73"/>
                      <a:pt x="104" y="75"/>
                    </a:cubicBezTo>
                    <a:cubicBezTo>
                      <a:pt x="104" y="75"/>
                      <a:pt x="104" y="75"/>
                      <a:pt x="104" y="75"/>
                    </a:cubicBezTo>
                    <a:cubicBezTo>
                      <a:pt x="102" y="78"/>
                      <a:pt x="99" y="79"/>
                      <a:pt x="95" y="77"/>
                    </a:cubicBezTo>
                    <a:lnTo>
                      <a:pt x="4" y="1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2" name="Freeform 32"/>
              <p:cNvSpPr>
                <a:spLocks/>
              </p:cNvSpPr>
              <p:nvPr/>
            </p:nvSpPr>
            <p:spPr bwMode="auto">
              <a:xfrm>
                <a:off x="6781800" y="3741738"/>
                <a:ext cx="109538" cy="309563"/>
              </a:xfrm>
              <a:custGeom>
                <a:avLst/>
                <a:gdLst>
                  <a:gd name="T0" fmla="*/ 2 w 43"/>
                  <a:gd name="T1" fmla="*/ 8 h 121"/>
                  <a:gd name="T2" fmla="*/ 6 w 43"/>
                  <a:gd name="T3" fmla="*/ 1 h 121"/>
                  <a:gd name="T4" fmla="*/ 6 w 43"/>
                  <a:gd name="T5" fmla="*/ 1 h 121"/>
                  <a:gd name="T6" fmla="*/ 13 w 43"/>
                  <a:gd name="T7" fmla="*/ 5 h 121"/>
                  <a:gd name="T8" fmla="*/ 42 w 43"/>
                  <a:gd name="T9" fmla="*/ 113 h 121"/>
                  <a:gd name="T10" fmla="*/ 38 w 43"/>
                  <a:gd name="T11" fmla="*/ 121 h 121"/>
                  <a:gd name="T12" fmla="*/ 38 w 43"/>
                  <a:gd name="T13" fmla="*/ 121 h 121"/>
                  <a:gd name="T14" fmla="*/ 31 w 43"/>
                  <a:gd name="T15" fmla="*/ 116 h 121"/>
                  <a:gd name="T16" fmla="*/ 2 w 43"/>
                  <a:gd name="T17"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21">
                    <a:moveTo>
                      <a:pt x="2" y="8"/>
                    </a:moveTo>
                    <a:cubicBezTo>
                      <a:pt x="0" y="4"/>
                      <a:pt x="3" y="2"/>
                      <a:pt x="6" y="1"/>
                    </a:cubicBezTo>
                    <a:cubicBezTo>
                      <a:pt x="6" y="1"/>
                      <a:pt x="6" y="1"/>
                      <a:pt x="6" y="1"/>
                    </a:cubicBezTo>
                    <a:cubicBezTo>
                      <a:pt x="9" y="0"/>
                      <a:pt x="12" y="1"/>
                      <a:pt x="13" y="5"/>
                    </a:cubicBezTo>
                    <a:cubicBezTo>
                      <a:pt x="42" y="113"/>
                      <a:pt x="42" y="113"/>
                      <a:pt x="42" y="113"/>
                    </a:cubicBezTo>
                    <a:cubicBezTo>
                      <a:pt x="43" y="118"/>
                      <a:pt x="41" y="120"/>
                      <a:pt x="38" y="121"/>
                    </a:cubicBezTo>
                    <a:cubicBezTo>
                      <a:pt x="38" y="121"/>
                      <a:pt x="38" y="121"/>
                      <a:pt x="38" y="121"/>
                    </a:cubicBezTo>
                    <a:cubicBezTo>
                      <a:pt x="35" y="121"/>
                      <a:pt x="32" y="121"/>
                      <a:pt x="31" y="116"/>
                    </a:cubicBezTo>
                    <a:lnTo>
                      <a:pt x="2" y="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3" name="Freeform 33"/>
              <p:cNvSpPr>
                <a:spLocks/>
              </p:cNvSpPr>
              <p:nvPr/>
            </p:nvSpPr>
            <p:spPr bwMode="auto">
              <a:xfrm>
                <a:off x="6759575" y="3749675"/>
                <a:ext cx="157163" cy="293688"/>
              </a:xfrm>
              <a:custGeom>
                <a:avLst/>
                <a:gdLst>
                  <a:gd name="T0" fmla="*/ 49 w 62"/>
                  <a:gd name="T1" fmla="*/ 4 h 115"/>
                  <a:gd name="T2" fmla="*/ 57 w 62"/>
                  <a:gd name="T3" fmla="*/ 2 h 115"/>
                  <a:gd name="T4" fmla="*/ 57 w 62"/>
                  <a:gd name="T5" fmla="*/ 2 h 115"/>
                  <a:gd name="T6" fmla="*/ 60 w 62"/>
                  <a:gd name="T7" fmla="*/ 10 h 115"/>
                  <a:gd name="T8" fmla="*/ 13 w 62"/>
                  <a:gd name="T9" fmla="*/ 111 h 115"/>
                  <a:gd name="T10" fmla="*/ 5 w 62"/>
                  <a:gd name="T11" fmla="*/ 114 h 115"/>
                  <a:gd name="T12" fmla="*/ 5 w 62"/>
                  <a:gd name="T13" fmla="*/ 114 h 115"/>
                  <a:gd name="T14" fmla="*/ 2 w 62"/>
                  <a:gd name="T15" fmla="*/ 106 h 115"/>
                  <a:gd name="T16" fmla="*/ 49 w 62"/>
                  <a:gd name="T17" fmla="*/ 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5">
                    <a:moveTo>
                      <a:pt x="49" y="4"/>
                    </a:moveTo>
                    <a:cubicBezTo>
                      <a:pt x="51" y="0"/>
                      <a:pt x="54" y="0"/>
                      <a:pt x="57" y="2"/>
                    </a:cubicBezTo>
                    <a:cubicBezTo>
                      <a:pt x="57" y="2"/>
                      <a:pt x="57" y="2"/>
                      <a:pt x="57" y="2"/>
                    </a:cubicBezTo>
                    <a:cubicBezTo>
                      <a:pt x="60" y="3"/>
                      <a:pt x="62" y="5"/>
                      <a:pt x="60" y="10"/>
                    </a:cubicBezTo>
                    <a:cubicBezTo>
                      <a:pt x="13" y="111"/>
                      <a:pt x="13" y="111"/>
                      <a:pt x="13" y="111"/>
                    </a:cubicBezTo>
                    <a:cubicBezTo>
                      <a:pt x="11" y="115"/>
                      <a:pt x="8" y="115"/>
                      <a:pt x="5" y="114"/>
                    </a:cubicBezTo>
                    <a:cubicBezTo>
                      <a:pt x="5" y="114"/>
                      <a:pt x="5" y="114"/>
                      <a:pt x="5" y="114"/>
                    </a:cubicBezTo>
                    <a:cubicBezTo>
                      <a:pt x="2" y="112"/>
                      <a:pt x="0" y="110"/>
                      <a:pt x="2" y="106"/>
                    </a:cubicBezTo>
                    <a:lnTo>
                      <a:pt x="4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4" name="Freeform 34"/>
              <p:cNvSpPr>
                <a:spLocks/>
              </p:cNvSpPr>
              <p:nvPr/>
            </p:nvSpPr>
            <p:spPr bwMode="auto">
              <a:xfrm>
                <a:off x="6689725" y="3819525"/>
                <a:ext cx="293688" cy="157163"/>
              </a:xfrm>
              <a:custGeom>
                <a:avLst/>
                <a:gdLst>
                  <a:gd name="T0" fmla="*/ 106 w 115"/>
                  <a:gd name="T1" fmla="*/ 2 h 62"/>
                  <a:gd name="T2" fmla="*/ 114 w 115"/>
                  <a:gd name="T3" fmla="*/ 5 h 62"/>
                  <a:gd name="T4" fmla="*/ 114 w 115"/>
                  <a:gd name="T5" fmla="*/ 5 h 62"/>
                  <a:gd name="T6" fmla="*/ 111 w 115"/>
                  <a:gd name="T7" fmla="*/ 12 h 62"/>
                  <a:gd name="T8" fmla="*/ 10 w 115"/>
                  <a:gd name="T9" fmla="*/ 60 h 62"/>
                  <a:gd name="T10" fmla="*/ 2 w 115"/>
                  <a:gd name="T11" fmla="*/ 57 h 62"/>
                  <a:gd name="T12" fmla="*/ 2 w 115"/>
                  <a:gd name="T13" fmla="*/ 57 h 62"/>
                  <a:gd name="T14" fmla="*/ 5 w 115"/>
                  <a:gd name="T15" fmla="*/ 49 h 62"/>
                  <a:gd name="T16" fmla="*/ 106 w 115"/>
                  <a:gd name="T17"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62">
                    <a:moveTo>
                      <a:pt x="106" y="2"/>
                    </a:moveTo>
                    <a:cubicBezTo>
                      <a:pt x="110" y="0"/>
                      <a:pt x="113" y="2"/>
                      <a:pt x="114" y="5"/>
                    </a:cubicBezTo>
                    <a:cubicBezTo>
                      <a:pt x="114" y="5"/>
                      <a:pt x="114" y="5"/>
                      <a:pt x="114" y="5"/>
                    </a:cubicBezTo>
                    <a:cubicBezTo>
                      <a:pt x="115" y="8"/>
                      <a:pt x="115" y="11"/>
                      <a:pt x="111" y="12"/>
                    </a:cubicBezTo>
                    <a:cubicBezTo>
                      <a:pt x="10" y="60"/>
                      <a:pt x="10" y="60"/>
                      <a:pt x="10" y="60"/>
                    </a:cubicBezTo>
                    <a:cubicBezTo>
                      <a:pt x="5" y="62"/>
                      <a:pt x="3" y="60"/>
                      <a:pt x="2" y="57"/>
                    </a:cubicBezTo>
                    <a:cubicBezTo>
                      <a:pt x="2" y="57"/>
                      <a:pt x="2" y="57"/>
                      <a:pt x="2" y="57"/>
                    </a:cubicBezTo>
                    <a:cubicBezTo>
                      <a:pt x="0" y="54"/>
                      <a:pt x="0" y="51"/>
                      <a:pt x="5" y="49"/>
                    </a:cubicBezTo>
                    <a:lnTo>
                      <a:pt x="106" y="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5" name="Freeform 35"/>
              <p:cNvSpPr>
                <a:spLocks/>
              </p:cNvSpPr>
              <p:nvPr/>
            </p:nvSpPr>
            <p:spPr bwMode="auto">
              <a:xfrm>
                <a:off x="6683375" y="3841750"/>
                <a:ext cx="309563" cy="109538"/>
              </a:xfrm>
              <a:custGeom>
                <a:avLst/>
                <a:gdLst>
                  <a:gd name="T0" fmla="*/ 116 w 122"/>
                  <a:gd name="T1" fmla="*/ 30 h 43"/>
                  <a:gd name="T2" fmla="*/ 121 w 122"/>
                  <a:gd name="T3" fmla="*/ 38 h 43"/>
                  <a:gd name="T4" fmla="*/ 121 w 122"/>
                  <a:gd name="T5" fmla="*/ 38 h 43"/>
                  <a:gd name="T6" fmla="*/ 113 w 122"/>
                  <a:gd name="T7" fmla="*/ 42 h 43"/>
                  <a:gd name="T8" fmla="*/ 5 w 122"/>
                  <a:gd name="T9" fmla="*/ 13 h 43"/>
                  <a:gd name="T10" fmla="*/ 1 w 122"/>
                  <a:gd name="T11" fmla="*/ 6 h 43"/>
                  <a:gd name="T12" fmla="*/ 1 w 122"/>
                  <a:gd name="T13" fmla="*/ 6 h 43"/>
                  <a:gd name="T14" fmla="*/ 8 w 122"/>
                  <a:gd name="T15" fmla="*/ 2 h 43"/>
                  <a:gd name="T16" fmla="*/ 116 w 122"/>
                  <a:gd name="T1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43">
                    <a:moveTo>
                      <a:pt x="116" y="30"/>
                    </a:moveTo>
                    <a:cubicBezTo>
                      <a:pt x="121" y="32"/>
                      <a:pt x="122" y="35"/>
                      <a:pt x="121" y="38"/>
                    </a:cubicBezTo>
                    <a:cubicBezTo>
                      <a:pt x="121" y="38"/>
                      <a:pt x="121" y="38"/>
                      <a:pt x="121" y="38"/>
                    </a:cubicBezTo>
                    <a:cubicBezTo>
                      <a:pt x="120" y="41"/>
                      <a:pt x="118" y="43"/>
                      <a:pt x="113" y="42"/>
                    </a:cubicBezTo>
                    <a:cubicBezTo>
                      <a:pt x="5" y="13"/>
                      <a:pt x="5" y="13"/>
                      <a:pt x="5" y="13"/>
                    </a:cubicBezTo>
                    <a:cubicBezTo>
                      <a:pt x="1" y="12"/>
                      <a:pt x="0" y="9"/>
                      <a:pt x="1" y="6"/>
                    </a:cubicBezTo>
                    <a:cubicBezTo>
                      <a:pt x="1" y="6"/>
                      <a:pt x="1" y="6"/>
                      <a:pt x="1" y="6"/>
                    </a:cubicBezTo>
                    <a:cubicBezTo>
                      <a:pt x="2" y="3"/>
                      <a:pt x="4" y="0"/>
                      <a:pt x="8" y="2"/>
                    </a:cubicBezTo>
                    <a:lnTo>
                      <a:pt x="116" y="3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6" name="Freeform 36"/>
              <p:cNvSpPr>
                <a:spLocks/>
              </p:cNvSpPr>
              <p:nvPr/>
            </p:nvSpPr>
            <p:spPr bwMode="auto">
              <a:xfrm>
                <a:off x="6735763" y="3762375"/>
                <a:ext cx="201613" cy="271463"/>
              </a:xfrm>
              <a:custGeom>
                <a:avLst/>
                <a:gdLst>
                  <a:gd name="T0" fmla="*/ 77 w 79"/>
                  <a:gd name="T1" fmla="*/ 95 h 106"/>
                  <a:gd name="T2" fmla="*/ 75 w 79"/>
                  <a:gd name="T3" fmla="*/ 103 h 106"/>
                  <a:gd name="T4" fmla="*/ 75 w 79"/>
                  <a:gd name="T5" fmla="*/ 103 h 106"/>
                  <a:gd name="T6" fmla="*/ 67 w 79"/>
                  <a:gd name="T7" fmla="*/ 102 h 106"/>
                  <a:gd name="T8" fmla="*/ 3 w 79"/>
                  <a:gd name="T9" fmla="*/ 10 h 106"/>
                  <a:gd name="T10" fmla="*/ 4 w 79"/>
                  <a:gd name="T11" fmla="*/ 2 h 106"/>
                  <a:gd name="T12" fmla="*/ 4 w 79"/>
                  <a:gd name="T13" fmla="*/ 2 h 106"/>
                  <a:gd name="T14" fmla="*/ 13 w 79"/>
                  <a:gd name="T15" fmla="*/ 3 h 106"/>
                  <a:gd name="T16" fmla="*/ 77 w 79"/>
                  <a:gd name="T17" fmla="*/ 9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6">
                    <a:moveTo>
                      <a:pt x="77" y="95"/>
                    </a:moveTo>
                    <a:cubicBezTo>
                      <a:pt x="79" y="99"/>
                      <a:pt x="78" y="102"/>
                      <a:pt x="75" y="103"/>
                    </a:cubicBezTo>
                    <a:cubicBezTo>
                      <a:pt x="75" y="103"/>
                      <a:pt x="75" y="103"/>
                      <a:pt x="75" y="103"/>
                    </a:cubicBezTo>
                    <a:cubicBezTo>
                      <a:pt x="73" y="105"/>
                      <a:pt x="70" y="106"/>
                      <a:pt x="67" y="102"/>
                    </a:cubicBezTo>
                    <a:cubicBezTo>
                      <a:pt x="3" y="10"/>
                      <a:pt x="3" y="10"/>
                      <a:pt x="3" y="10"/>
                    </a:cubicBezTo>
                    <a:cubicBezTo>
                      <a:pt x="0" y="7"/>
                      <a:pt x="2" y="4"/>
                      <a:pt x="4" y="2"/>
                    </a:cubicBezTo>
                    <a:cubicBezTo>
                      <a:pt x="4" y="2"/>
                      <a:pt x="4" y="2"/>
                      <a:pt x="4" y="2"/>
                    </a:cubicBezTo>
                    <a:cubicBezTo>
                      <a:pt x="7" y="0"/>
                      <a:pt x="10" y="0"/>
                      <a:pt x="13" y="3"/>
                    </a:cubicBezTo>
                    <a:lnTo>
                      <a:pt x="77" y="9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7" name="Freeform 37"/>
              <p:cNvSpPr>
                <a:spLocks/>
              </p:cNvSpPr>
              <p:nvPr/>
            </p:nvSpPr>
            <p:spPr bwMode="auto">
              <a:xfrm>
                <a:off x="6810375" y="3740150"/>
                <a:ext cx="55563" cy="315913"/>
              </a:xfrm>
              <a:custGeom>
                <a:avLst/>
                <a:gdLst>
                  <a:gd name="T0" fmla="*/ 12 w 22"/>
                  <a:gd name="T1" fmla="*/ 118 h 124"/>
                  <a:gd name="T2" fmla="*/ 5 w 22"/>
                  <a:gd name="T3" fmla="*/ 123 h 124"/>
                  <a:gd name="T4" fmla="*/ 5 w 22"/>
                  <a:gd name="T5" fmla="*/ 123 h 124"/>
                  <a:gd name="T6" fmla="*/ 0 w 22"/>
                  <a:gd name="T7" fmla="*/ 117 h 124"/>
                  <a:gd name="T8" fmla="*/ 10 w 22"/>
                  <a:gd name="T9" fmla="*/ 5 h 124"/>
                  <a:gd name="T10" fmla="*/ 16 w 22"/>
                  <a:gd name="T11" fmla="*/ 0 h 124"/>
                  <a:gd name="T12" fmla="*/ 16 w 22"/>
                  <a:gd name="T13" fmla="*/ 0 h 124"/>
                  <a:gd name="T14" fmla="*/ 22 w 22"/>
                  <a:gd name="T15" fmla="*/ 6 h 124"/>
                  <a:gd name="T16" fmla="*/ 12 w 22"/>
                  <a:gd name="T17" fmla="*/ 1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4">
                    <a:moveTo>
                      <a:pt x="12" y="118"/>
                    </a:moveTo>
                    <a:cubicBezTo>
                      <a:pt x="11" y="123"/>
                      <a:pt x="9" y="124"/>
                      <a:pt x="5" y="123"/>
                    </a:cubicBezTo>
                    <a:cubicBezTo>
                      <a:pt x="5" y="123"/>
                      <a:pt x="5" y="123"/>
                      <a:pt x="5" y="123"/>
                    </a:cubicBezTo>
                    <a:cubicBezTo>
                      <a:pt x="2" y="123"/>
                      <a:pt x="0" y="122"/>
                      <a:pt x="0" y="117"/>
                    </a:cubicBezTo>
                    <a:cubicBezTo>
                      <a:pt x="10" y="5"/>
                      <a:pt x="10" y="5"/>
                      <a:pt x="10" y="5"/>
                    </a:cubicBezTo>
                    <a:cubicBezTo>
                      <a:pt x="10" y="1"/>
                      <a:pt x="13" y="0"/>
                      <a:pt x="16" y="0"/>
                    </a:cubicBezTo>
                    <a:cubicBezTo>
                      <a:pt x="16" y="0"/>
                      <a:pt x="16" y="0"/>
                      <a:pt x="16" y="0"/>
                    </a:cubicBezTo>
                    <a:cubicBezTo>
                      <a:pt x="20" y="0"/>
                      <a:pt x="22" y="2"/>
                      <a:pt x="22" y="6"/>
                    </a:cubicBezTo>
                    <a:lnTo>
                      <a:pt x="12" y="11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8" name="Freeform 38"/>
              <p:cNvSpPr>
                <a:spLocks/>
              </p:cNvSpPr>
              <p:nvPr/>
            </p:nvSpPr>
            <p:spPr bwMode="auto">
              <a:xfrm>
                <a:off x="6718300" y="3778250"/>
                <a:ext cx="239713" cy="239713"/>
              </a:xfrm>
              <a:custGeom>
                <a:avLst/>
                <a:gdLst>
                  <a:gd name="T0" fmla="*/ 11 w 94"/>
                  <a:gd name="T1" fmla="*/ 91 h 94"/>
                  <a:gd name="T2" fmla="*/ 3 w 94"/>
                  <a:gd name="T3" fmla="*/ 91 h 94"/>
                  <a:gd name="T4" fmla="*/ 3 w 94"/>
                  <a:gd name="T5" fmla="*/ 91 h 94"/>
                  <a:gd name="T6" fmla="*/ 3 w 94"/>
                  <a:gd name="T7" fmla="*/ 82 h 94"/>
                  <a:gd name="T8" fmla="*/ 82 w 94"/>
                  <a:gd name="T9" fmla="*/ 3 h 94"/>
                  <a:gd name="T10" fmla="*/ 91 w 94"/>
                  <a:gd name="T11" fmla="*/ 3 h 94"/>
                  <a:gd name="T12" fmla="*/ 91 w 94"/>
                  <a:gd name="T13" fmla="*/ 3 h 94"/>
                  <a:gd name="T14" fmla="*/ 91 w 94"/>
                  <a:gd name="T15" fmla="*/ 11 h 94"/>
                  <a:gd name="T16" fmla="*/ 11 w 94"/>
                  <a:gd name="T17" fmla="*/ 9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4">
                    <a:moveTo>
                      <a:pt x="11" y="91"/>
                    </a:moveTo>
                    <a:cubicBezTo>
                      <a:pt x="8" y="94"/>
                      <a:pt x="5" y="93"/>
                      <a:pt x="3" y="91"/>
                    </a:cubicBezTo>
                    <a:cubicBezTo>
                      <a:pt x="3" y="91"/>
                      <a:pt x="3" y="91"/>
                      <a:pt x="3" y="91"/>
                    </a:cubicBezTo>
                    <a:cubicBezTo>
                      <a:pt x="1" y="88"/>
                      <a:pt x="0" y="85"/>
                      <a:pt x="3" y="82"/>
                    </a:cubicBezTo>
                    <a:cubicBezTo>
                      <a:pt x="82" y="3"/>
                      <a:pt x="82" y="3"/>
                      <a:pt x="82" y="3"/>
                    </a:cubicBezTo>
                    <a:cubicBezTo>
                      <a:pt x="85" y="0"/>
                      <a:pt x="88" y="1"/>
                      <a:pt x="91" y="3"/>
                    </a:cubicBezTo>
                    <a:cubicBezTo>
                      <a:pt x="91" y="3"/>
                      <a:pt x="91" y="3"/>
                      <a:pt x="91" y="3"/>
                    </a:cubicBezTo>
                    <a:cubicBezTo>
                      <a:pt x="93" y="5"/>
                      <a:pt x="94" y="8"/>
                      <a:pt x="91" y="11"/>
                    </a:cubicBezTo>
                    <a:lnTo>
                      <a:pt x="11" y="9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59" name="Freeform 39"/>
              <p:cNvSpPr>
                <a:spLocks/>
              </p:cNvSpPr>
              <p:nvPr/>
            </p:nvSpPr>
            <p:spPr bwMode="auto">
              <a:xfrm>
                <a:off x="6684963" y="3744913"/>
                <a:ext cx="306388" cy="303213"/>
              </a:xfrm>
              <a:custGeom>
                <a:avLst/>
                <a:gdLst>
                  <a:gd name="T0" fmla="*/ 98 w 120"/>
                  <a:gd name="T1" fmla="*/ 98 h 119"/>
                  <a:gd name="T2" fmla="*/ 21 w 120"/>
                  <a:gd name="T3" fmla="*/ 98 h 119"/>
                  <a:gd name="T4" fmla="*/ 21 w 120"/>
                  <a:gd name="T5" fmla="*/ 21 h 119"/>
                  <a:gd name="T6" fmla="*/ 98 w 120"/>
                  <a:gd name="T7" fmla="*/ 21 h 119"/>
                  <a:gd name="T8" fmla="*/ 98 w 120"/>
                  <a:gd name="T9" fmla="*/ 98 h 119"/>
                </a:gdLst>
                <a:ahLst/>
                <a:cxnLst>
                  <a:cxn ang="0">
                    <a:pos x="T0" y="T1"/>
                  </a:cxn>
                  <a:cxn ang="0">
                    <a:pos x="T2" y="T3"/>
                  </a:cxn>
                  <a:cxn ang="0">
                    <a:pos x="T4" y="T5"/>
                  </a:cxn>
                  <a:cxn ang="0">
                    <a:pos x="T6" y="T7"/>
                  </a:cxn>
                  <a:cxn ang="0">
                    <a:pos x="T8" y="T9"/>
                  </a:cxn>
                </a:cxnLst>
                <a:rect l="0" t="0" r="r" b="b"/>
                <a:pathLst>
                  <a:path w="120" h="119">
                    <a:moveTo>
                      <a:pt x="98" y="98"/>
                    </a:moveTo>
                    <a:cubicBezTo>
                      <a:pt x="77" y="119"/>
                      <a:pt x="43" y="119"/>
                      <a:pt x="21" y="98"/>
                    </a:cubicBezTo>
                    <a:cubicBezTo>
                      <a:pt x="0" y="77"/>
                      <a:pt x="0" y="43"/>
                      <a:pt x="21" y="21"/>
                    </a:cubicBezTo>
                    <a:cubicBezTo>
                      <a:pt x="43" y="0"/>
                      <a:pt x="77" y="0"/>
                      <a:pt x="98" y="21"/>
                    </a:cubicBezTo>
                    <a:cubicBezTo>
                      <a:pt x="120" y="43"/>
                      <a:pt x="120" y="77"/>
                      <a:pt x="98" y="9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sp>
        <p:nvSpPr>
          <p:cNvPr id="69" name="TextBox 68"/>
          <p:cNvSpPr txBox="1"/>
          <p:nvPr/>
        </p:nvSpPr>
        <p:spPr>
          <a:xfrm>
            <a:off x="6972789" y="1366271"/>
            <a:ext cx="2867060" cy="958583"/>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Messaging between components of your application</a:t>
            </a:r>
          </a:p>
        </p:txBody>
      </p:sp>
      <p:grpSp>
        <p:nvGrpSpPr>
          <p:cNvPr id="2" name="Group 1"/>
          <p:cNvGrpSpPr/>
          <p:nvPr/>
        </p:nvGrpSpPr>
        <p:grpSpPr>
          <a:xfrm>
            <a:off x="10884535" y="3780308"/>
            <a:ext cx="638084" cy="1232710"/>
            <a:chOff x="10987652" y="2836591"/>
            <a:chExt cx="638084" cy="1232710"/>
          </a:xfrm>
        </p:grpSpPr>
        <p:pic>
          <p:nvPicPr>
            <p:cNvPr id="70" name="Picture 69"/>
            <p:cNvPicPr>
              <a:picLocks noChangeAspect="1"/>
            </p:cNvPicPr>
            <p:nvPr/>
          </p:nvPicPr>
          <p:blipFill>
            <a:blip r:embed="rId9"/>
            <a:stretch>
              <a:fillRect/>
            </a:stretch>
          </p:blipFill>
          <p:spPr>
            <a:xfrm>
              <a:off x="10987652" y="2836591"/>
              <a:ext cx="171782" cy="766408"/>
            </a:xfrm>
            <a:prstGeom prst="rect">
              <a:avLst/>
            </a:prstGeom>
          </p:spPr>
        </p:pic>
        <p:pic>
          <p:nvPicPr>
            <p:cNvPr id="71" name="Picture 70"/>
            <p:cNvPicPr>
              <a:picLocks noChangeAspect="1"/>
            </p:cNvPicPr>
            <p:nvPr/>
          </p:nvPicPr>
          <p:blipFill>
            <a:blip r:embed="rId9"/>
            <a:stretch>
              <a:fillRect/>
            </a:stretch>
          </p:blipFill>
          <p:spPr>
            <a:xfrm>
              <a:off x="11143086" y="2992025"/>
              <a:ext cx="171782" cy="766408"/>
            </a:xfrm>
            <a:prstGeom prst="rect">
              <a:avLst/>
            </a:prstGeom>
          </p:spPr>
        </p:pic>
        <p:pic>
          <p:nvPicPr>
            <p:cNvPr id="72" name="Picture 71"/>
            <p:cNvPicPr>
              <a:picLocks noChangeAspect="1"/>
            </p:cNvPicPr>
            <p:nvPr/>
          </p:nvPicPr>
          <p:blipFill>
            <a:blip r:embed="rId9"/>
            <a:stretch>
              <a:fillRect/>
            </a:stretch>
          </p:blipFill>
          <p:spPr>
            <a:xfrm>
              <a:off x="11298520" y="3147459"/>
              <a:ext cx="171782" cy="766408"/>
            </a:xfrm>
            <a:prstGeom prst="rect">
              <a:avLst/>
            </a:prstGeom>
          </p:spPr>
        </p:pic>
        <p:pic>
          <p:nvPicPr>
            <p:cNvPr id="73" name="Picture 72"/>
            <p:cNvPicPr>
              <a:picLocks noChangeAspect="1"/>
            </p:cNvPicPr>
            <p:nvPr/>
          </p:nvPicPr>
          <p:blipFill>
            <a:blip r:embed="rId9"/>
            <a:stretch>
              <a:fillRect/>
            </a:stretch>
          </p:blipFill>
          <p:spPr>
            <a:xfrm>
              <a:off x="11453954" y="3302893"/>
              <a:ext cx="171782" cy="766408"/>
            </a:xfrm>
            <a:prstGeom prst="rect">
              <a:avLst/>
            </a:prstGeom>
          </p:spPr>
        </p:pic>
      </p:grpSp>
      <p:sp>
        <p:nvSpPr>
          <p:cNvPr id="76" name="TextBox 75"/>
          <p:cNvSpPr txBox="1"/>
          <p:nvPr/>
        </p:nvSpPr>
        <p:spPr>
          <a:xfrm>
            <a:off x="10065340" y="1371818"/>
            <a:ext cx="2276474" cy="153485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Shared file systems option – when your application is already built to use a SMB protocol</a:t>
            </a:r>
          </a:p>
        </p:txBody>
      </p:sp>
    </p:spTree>
    <p:extLst>
      <p:ext uri="{BB962C8B-B14F-4D97-AF65-F5344CB8AC3E}">
        <p14:creationId xmlns:p14="http://schemas.microsoft.com/office/powerpoint/2010/main" val="94357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436475" cy="776174"/>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Redundancy and Location</a:t>
            </a:r>
          </a:p>
        </p:txBody>
      </p:sp>
      <p:sp>
        <p:nvSpPr>
          <p:cNvPr id="2" name="Rectangle 1"/>
          <p:cNvSpPr/>
          <p:nvPr/>
        </p:nvSpPr>
        <p:spPr>
          <a:xfrm>
            <a:off x="442015" y="956879"/>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LRS: </a:t>
            </a:r>
            <a:r>
              <a:rPr kumimoji="0" lang="en-US" sz="3599" b="0" i="0" u="none" strike="noStrike" kern="0" cap="none" spc="0" normalizeH="0" baseline="0" noProof="0" dirty="0">
                <a:ln>
                  <a:noFill/>
                </a:ln>
                <a:solidFill>
                  <a:sysClr val="windowText" lastClr="000000"/>
                </a:solidFill>
                <a:effectLst/>
                <a:uLnTx/>
                <a:uFillTx/>
              </a:rPr>
              <a:t>3 Copies, 1 Datacenter</a:t>
            </a:r>
          </a:p>
        </p:txBody>
      </p:sp>
      <p:pic>
        <p:nvPicPr>
          <p:cNvPr id="9" name="Picture 8"/>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77536" y="4084621"/>
            <a:ext cx="1700388" cy="1009033"/>
          </a:xfrm>
          <a:prstGeom prst="rect">
            <a:avLst/>
          </a:prstGeom>
        </p:spPr>
      </p:pic>
      <p:grpSp>
        <p:nvGrpSpPr>
          <p:cNvPr id="13" name="Group 12"/>
          <p:cNvGrpSpPr/>
          <p:nvPr/>
        </p:nvGrpSpPr>
        <p:grpSpPr>
          <a:xfrm>
            <a:off x="750441" y="3037495"/>
            <a:ext cx="1354579" cy="1047127"/>
            <a:chOff x="765950" y="1273023"/>
            <a:chExt cx="1354771" cy="1047275"/>
          </a:xfrm>
        </p:grpSpPr>
        <p:pic>
          <p:nvPicPr>
            <p:cNvPr id="1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4483262" y="1109257"/>
            <a:ext cx="3058633"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GRS: </a:t>
            </a:r>
            <a:r>
              <a:rPr kumimoji="0" lang="en-US" sz="3599" b="0" i="0" u="none" strike="noStrike" kern="0" cap="none" spc="0" normalizeH="0" baseline="0" noProof="0" dirty="0">
                <a:ln>
                  <a:noFill/>
                </a:ln>
                <a:solidFill>
                  <a:sysClr val="windowText" lastClr="000000"/>
                </a:solidFill>
                <a:effectLst/>
                <a:uLnTx/>
                <a:uFillTx/>
              </a:rPr>
              <a:t>6 Copies, 2 Datacenters</a:t>
            </a:r>
          </a:p>
        </p:txBody>
      </p:sp>
      <p:pic>
        <p:nvPicPr>
          <p:cNvPr id="15" name="Picture 14"/>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704512" y="4084621"/>
            <a:ext cx="1700388" cy="1009033"/>
          </a:xfrm>
          <a:prstGeom prst="rect">
            <a:avLst/>
          </a:prstGeom>
        </p:spPr>
      </p:pic>
      <p:grpSp>
        <p:nvGrpSpPr>
          <p:cNvPr id="16" name="Group 15"/>
          <p:cNvGrpSpPr/>
          <p:nvPr/>
        </p:nvGrpSpPr>
        <p:grpSpPr>
          <a:xfrm>
            <a:off x="3877418" y="3037495"/>
            <a:ext cx="1354579" cy="1047127"/>
            <a:chOff x="765950" y="1273023"/>
            <a:chExt cx="1354771" cy="1047275"/>
          </a:xfrm>
        </p:grpSpPr>
        <p:pic>
          <p:nvPicPr>
            <p:cNvPr id="17"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19"/>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843341" y="4084621"/>
            <a:ext cx="1700388" cy="1009033"/>
          </a:xfrm>
          <a:prstGeom prst="rect">
            <a:avLst/>
          </a:prstGeom>
        </p:spPr>
      </p:pic>
      <p:grpSp>
        <p:nvGrpSpPr>
          <p:cNvPr id="21" name="Group 20"/>
          <p:cNvGrpSpPr/>
          <p:nvPr/>
        </p:nvGrpSpPr>
        <p:grpSpPr>
          <a:xfrm>
            <a:off x="6016248" y="3037495"/>
            <a:ext cx="1354579" cy="1047127"/>
            <a:chOff x="765950" y="1273023"/>
            <a:chExt cx="1354771" cy="1047275"/>
          </a:xfrm>
        </p:grpSpPr>
        <p:pic>
          <p:nvPicPr>
            <p:cNvPr id="22"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765950" y="12730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918350" y="14254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70750" y="1577823"/>
              <a:ext cx="1049971" cy="74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ight Arrow 25"/>
          <p:cNvSpPr/>
          <p:nvPr/>
        </p:nvSpPr>
        <p:spPr>
          <a:xfrm>
            <a:off x="5404900" y="4589137"/>
            <a:ext cx="436607" cy="1825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8739968" y="1109258"/>
            <a:ext cx="3341030" cy="1223962"/>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1" i="0" u="none" strike="noStrike" kern="0" cap="none" spc="0" normalizeH="0" baseline="0" noProof="0" dirty="0">
                <a:ln>
                  <a:noFill/>
                </a:ln>
                <a:solidFill>
                  <a:schemeClr val="tx2"/>
                </a:solidFill>
                <a:effectLst/>
                <a:uLnTx/>
                <a:uFillTx/>
              </a:rPr>
              <a:t>ZRS: </a:t>
            </a:r>
            <a:r>
              <a:rPr kumimoji="0" lang="en-US" sz="3599" b="0" i="0" u="none" strike="noStrike" kern="0" cap="none" spc="0" normalizeH="0" baseline="0" noProof="0" dirty="0">
                <a:ln>
                  <a:noFill/>
                </a:ln>
                <a:solidFill>
                  <a:sysClr val="windowText" lastClr="000000"/>
                </a:solidFill>
                <a:effectLst/>
                <a:uLnTx/>
                <a:uFillTx/>
              </a:rPr>
              <a:t>3 Copies, 2-3 Datacenters</a:t>
            </a:r>
          </a:p>
        </p:txBody>
      </p:sp>
      <p:pic>
        <p:nvPicPr>
          <p:cNvPr id="28" name="Picture 27"/>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241781" y="4084621"/>
            <a:ext cx="1700388" cy="1009033"/>
          </a:xfrm>
          <a:prstGeom prst="rect">
            <a:avLst/>
          </a:prstGeom>
        </p:spPr>
      </p:pic>
      <p:pic>
        <p:nvPicPr>
          <p:cNvPr id="30"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8416521"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380610" y="4084621"/>
            <a:ext cx="1700388" cy="1009033"/>
          </a:xfrm>
          <a:prstGeom prst="rect">
            <a:avLst/>
          </a:prstGeom>
        </p:spPr>
      </p:pic>
      <p:pic>
        <p:nvPicPr>
          <p:cNvPr id="35"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555350" y="3037495"/>
            <a:ext cx="1049822" cy="742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ight Arrow 37"/>
          <p:cNvSpPr/>
          <p:nvPr/>
        </p:nvSpPr>
        <p:spPr>
          <a:xfrm flipV="1">
            <a:off x="9944004" y="4561846"/>
            <a:ext cx="436607" cy="2098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4" name="Picture 43"/>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810114" y="6165551"/>
            <a:ext cx="1089007" cy="646232"/>
          </a:xfrm>
          <a:prstGeom prst="rect">
            <a:avLst/>
          </a:prstGeom>
        </p:spPr>
      </p:pic>
      <p:pic>
        <p:nvPicPr>
          <p:cNvPr id="46" name="Picture 40"/>
          <p:cNvPicPr>
            <a:picLocks noChangeAspect="1" noChangeArrowheads="1"/>
          </p:cNvPicPr>
          <p:nvPr/>
        </p:nvPicPr>
        <p:blipFill rotWithShape="1">
          <a:blip r:embed="rId5" cstate="print">
            <a:duotone>
              <a:prstClr val="black"/>
              <a:schemeClr val="tx2">
                <a:tint val="45000"/>
                <a:satMod val="400000"/>
              </a:schemeClr>
            </a:duotone>
            <a:extLst>
              <a:ext uri="{28A0092B-C50C-407E-A947-70E740481C1C}">
                <a14:useLocalDpi xmlns:a14="http://schemas.microsoft.com/office/drawing/2010/main"/>
              </a:ext>
            </a:extLst>
          </a:blip>
          <a:srcRect l="8875" t="13653" r="7587" b="13715"/>
          <a:stretch/>
        </p:blipFill>
        <p:spPr bwMode="auto">
          <a:xfrm>
            <a:off x="10917074" y="5490223"/>
            <a:ext cx="708575" cy="445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ight Arrow 48"/>
          <p:cNvSpPr/>
          <p:nvPr/>
        </p:nvSpPr>
        <p:spPr>
          <a:xfrm rot="1798053" flipV="1">
            <a:off x="9781337" y="5139387"/>
            <a:ext cx="1143110" cy="18652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Right Arrow 30"/>
          <p:cNvSpPr/>
          <p:nvPr/>
        </p:nvSpPr>
        <p:spPr>
          <a:xfrm rot="5400000">
            <a:off x="6150783" y="5424002"/>
            <a:ext cx="863752" cy="2030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6" grpId="0" animBg="1"/>
      <p:bldP spid="27" grpId="0"/>
      <p:bldP spid="38" grpId="0" animBg="1"/>
      <p:bldP spid="49"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8572" y="1414280"/>
            <a:ext cx="9952728" cy="3449866"/>
          </a:xfrm>
        </p:spPr>
        <p:txBody>
          <a:bodyPr/>
          <a:lstStyle/>
          <a:p>
            <a:r>
              <a:rPr lang="en-US" dirty="0"/>
              <a:t>Azure Portal</a:t>
            </a:r>
          </a:p>
          <a:p>
            <a:r>
              <a:rPr lang="en-US" dirty="0"/>
              <a:t>Azure PowerShell</a:t>
            </a:r>
          </a:p>
          <a:p>
            <a:r>
              <a:rPr lang="en-US" dirty="0"/>
              <a:t>Azure Command Line Interface (CLI)</a:t>
            </a:r>
          </a:p>
          <a:p>
            <a:r>
              <a:rPr lang="en-US" dirty="0"/>
              <a:t>Service Management REST API</a:t>
            </a:r>
          </a:p>
          <a:p>
            <a:r>
              <a:rPr lang="en-US" dirty="0"/>
              <a:t>Azure Storage Resource Provider REST API</a:t>
            </a:r>
          </a:p>
        </p:txBody>
      </p:sp>
      <p:sp>
        <p:nvSpPr>
          <p:cNvPr id="5" name="Title 1"/>
          <p:cNvSpPr txBox="1">
            <a:spLocks/>
          </p:cNvSpPr>
          <p:nvPr/>
        </p:nvSpPr>
        <p:spPr>
          <a:xfrm>
            <a:off x="-1" y="0"/>
            <a:ext cx="12436475" cy="859809"/>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effectLst/>
                <a:latin typeface="+mj-lt"/>
                <a:cs typeface="Segoe UI" pitchFamily="34" charset="0"/>
              </a:defRPr>
            </a:lvl1pPr>
          </a:lstStyle>
          <a:p>
            <a:r>
              <a:rPr lang="en-US" dirty="0"/>
              <a:t>Creating and Managing Azure Storage</a:t>
            </a:r>
          </a:p>
        </p:txBody>
      </p:sp>
      <p:pic>
        <p:nvPicPr>
          <p:cNvPr id="6" name="Picture 5"/>
          <p:cNvPicPr>
            <a:picLocks noChangeAspect="1"/>
          </p:cNvPicPr>
          <p:nvPr/>
        </p:nvPicPr>
        <p:blipFill>
          <a:blip r:embed="rId3"/>
          <a:stretch>
            <a:fillRect/>
          </a:stretch>
        </p:blipFill>
        <p:spPr>
          <a:xfrm>
            <a:off x="8407609" y="4582975"/>
            <a:ext cx="3308257" cy="3308257"/>
          </a:xfrm>
          <a:prstGeom prst="rect">
            <a:avLst/>
          </a:prstGeom>
        </p:spPr>
      </p:pic>
    </p:spTree>
    <p:extLst>
      <p:ext uri="{BB962C8B-B14F-4D97-AF65-F5344CB8AC3E}">
        <p14:creationId xmlns:p14="http://schemas.microsoft.com/office/powerpoint/2010/main" val="32077561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Copy and view data on your storage account using AZCOPY</a:t>
            </a:r>
          </a:p>
        </p:txBody>
      </p:sp>
      <p:sp>
        <p:nvSpPr>
          <p:cNvPr id="17" name="Title 16"/>
          <p:cNvSpPr>
            <a:spLocks noGrp="1"/>
          </p:cNvSpPr>
          <p:nvPr>
            <p:ph type="title"/>
          </p:nvPr>
        </p:nvSpPr>
        <p:spPr/>
        <p:txBody>
          <a:bodyPr>
            <a:normAutofit fontScale="90000"/>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108433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0" y="0"/>
            <a:ext cx="12436475" cy="811037"/>
          </a:xfrm>
        </p:spPr>
        <p:txBody>
          <a:bodyPr vert="horz" wrap="square" lIns="146304" tIns="91440" rIns="146304" bIns="91440" rtlCol="0" anchor="t">
            <a:noAutofit/>
          </a:bodyPr>
          <a:lstStyle/>
          <a:p>
            <a:r>
              <a:rPr lang="en-US" dirty="0"/>
              <a:t>Identify Data Sources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7740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818866"/>
          </a:xfrm>
        </p:spPr>
        <p:txBody>
          <a:bodyPr vert="horz" wrap="square" lIns="146304" tIns="91440" rIns="146304" bIns="91440" rtlCol="0" anchor="t">
            <a:noAutofit/>
          </a:bodyPr>
          <a:lstStyle/>
          <a:p>
            <a:r>
              <a:rPr lang="en-US" dirty="0"/>
              <a:t>Locating and Inspecting data</a:t>
            </a:r>
          </a:p>
        </p:txBody>
      </p:sp>
      <p:sp>
        <p:nvSpPr>
          <p:cNvPr id="5" name="Text Placeholder 3"/>
          <p:cNvSpPr txBox="1">
            <a:spLocks/>
          </p:cNvSpPr>
          <p:nvPr/>
        </p:nvSpPr>
        <p:spPr>
          <a:xfrm>
            <a:off x="5085082" y="1242119"/>
            <a:ext cx="6172528" cy="4897259"/>
          </a:xfrm>
          <a:prstGeom prst="rect">
            <a:avLst/>
          </a:prstGeom>
        </p:spPr>
        <p:txBody>
          <a:bodyPr vert="horz" wrap="square" lIns="149217" tIns="93260" rIns="149217" bIns="93260" rtlCol="0" anchor="t">
            <a:spAutoFit/>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3921" kern="1200" spc="0" baseline="0">
                <a:gradFill>
                  <a:gsLst>
                    <a:gs pos="13869">
                      <a:schemeClr val="tx2"/>
                    </a:gs>
                    <a:gs pos="42000">
                      <a:schemeClr val="tx2"/>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None/>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Keys to quality source data</a:t>
            </a:r>
          </a:p>
          <a:p>
            <a:pPr marL="0" marR="0" lvl="0" indent="0"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None/>
              <a:tabLst/>
              <a:defRPr/>
            </a:pPr>
            <a:endPar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endParaRP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Authority</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Spread</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Consistency</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Types and Units</a:t>
            </a:r>
          </a:p>
          <a:p>
            <a:pPr marL="342834" marR="0" lvl="0" indent="-342834" algn="l" defTabSz="932563"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a:pPr>
            <a:r>
              <a:rPr kumimoji="0" lang="en-US" sz="4080" b="0" i="0" u="none" strike="noStrike" kern="1200" cap="none" spc="0" normalizeH="0" baseline="0" noProof="0" dirty="0">
                <a:ln>
                  <a:noFill/>
                </a:ln>
                <a:gradFill>
                  <a:gsLst>
                    <a:gs pos="13869">
                      <a:schemeClr val="tx2"/>
                    </a:gs>
                    <a:gs pos="42000">
                      <a:schemeClr val="tx2"/>
                    </a:gs>
                  </a:gsLst>
                  <a:lin ang="5400000" scaled="0"/>
                </a:gradFill>
                <a:effectLst/>
                <a:uLnTx/>
                <a:uFillTx/>
                <a:latin typeface="+mj-lt"/>
                <a:ea typeface="+mn-ea"/>
                <a:cs typeface="+mn-cs"/>
              </a:rPr>
              <a:t>Representation</a:t>
            </a:r>
          </a:p>
        </p:txBody>
      </p:sp>
      <p:pic>
        <p:nvPicPr>
          <p:cNvPr id="11" name="Picture 10"/>
          <p:cNvPicPr>
            <a:picLocks noChangeAspect="1"/>
          </p:cNvPicPr>
          <p:nvPr/>
        </p:nvPicPr>
        <p:blipFill>
          <a:blip r:embed="rId3"/>
          <a:stretch>
            <a:fillRect/>
          </a:stretch>
        </p:blipFill>
        <p:spPr>
          <a:xfrm>
            <a:off x="-581771" y="926389"/>
            <a:ext cx="6153067" cy="6153067"/>
          </a:xfrm>
          <a:prstGeom prst="rect">
            <a:avLst/>
          </a:prstGeom>
        </p:spPr>
      </p:pic>
    </p:spTree>
    <p:extLst>
      <p:ext uri="{BB962C8B-B14F-4D97-AF65-F5344CB8AC3E}">
        <p14:creationId xmlns:p14="http://schemas.microsoft.com/office/powerpoint/2010/main" val="37390149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59441" y="1951879"/>
            <a:ext cx="7886248" cy="3669988"/>
          </a:xfrm>
        </p:spPr>
        <p:txBody>
          <a:bodyPr>
            <a:normAutofit/>
          </a:bodyPr>
          <a:lstStyle/>
          <a:p>
            <a:pPr marL="742807" indent="-742807">
              <a:buFont typeface="+mj-lt"/>
              <a:buAutoNum type="arabicPeriod"/>
            </a:pPr>
            <a:r>
              <a:rPr lang="en-US" sz="4800" dirty="0"/>
              <a:t>Register data sources</a:t>
            </a:r>
          </a:p>
          <a:p>
            <a:pPr marL="742807" indent="-742807">
              <a:buFont typeface="+mj-lt"/>
              <a:buAutoNum type="arabicPeriod"/>
            </a:pPr>
            <a:r>
              <a:rPr lang="en-US" sz="4800" dirty="0"/>
              <a:t>Tag </a:t>
            </a:r>
            <a:r>
              <a:rPr lang="en-US" sz="4800"/>
              <a:t>the data</a:t>
            </a:r>
            <a:endParaRPr lang="en-US" sz="4800" dirty="0"/>
          </a:p>
          <a:p>
            <a:pPr marL="742807" indent="-742807">
              <a:buFont typeface="+mj-lt"/>
              <a:buAutoNum type="arabicPeriod"/>
            </a:pPr>
            <a:r>
              <a:rPr lang="en-US" sz="4800" dirty="0"/>
              <a:t>Document the data</a:t>
            </a:r>
          </a:p>
          <a:p>
            <a:pPr marL="742807" indent="-742807">
              <a:buFont typeface="+mj-lt"/>
              <a:buAutoNum type="arabicPeriod"/>
            </a:pPr>
            <a:r>
              <a:rPr lang="en-US" sz="4800" dirty="0"/>
              <a:t>Search and connect</a:t>
            </a:r>
          </a:p>
          <a:p>
            <a:pPr marL="742807" indent="-742807">
              <a:buFont typeface="+mj-lt"/>
              <a:buAutoNum type="arabicPeriod"/>
            </a:pPr>
            <a:endParaRPr lang="en-US" sz="4800" dirty="0"/>
          </a:p>
          <a:p>
            <a:pPr marL="742807" indent="-742807">
              <a:buFont typeface="+mj-lt"/>
              <a:buAutoNum type="arabicPeriod"/>
            </a:pPr>
            <a:endParaRPr lang="en-US" sz="4400" dirty="0">
              <a:latin typeface="+mj-lt"/>
            </a:endParaRPr>
          </a:p>
        </p:txBody>
      </p:sp>
      <p:sp>
        <p:nvSpPr>
          <p:cNvPr id="2" name="Title 1"/>
          <p:cNvSpPr>
            <a:spLocks noGrp="1"/>
          </p:cNvSpPr>
          <p:nvPr>
            <p:ph type="title"/>
          </p:nvPr>
        </p:nvSpPr>
        <p:spPr>
          <a:xfrm>
            <a:off x="0" y="-15990"/>
            <a:ext cx="12436475" cy="862151"/>
          </a:xfrm>
        </p:spPr>
        <p:txBody>
          <a:bodyPr vert="horz" wrap="square" lIns="146304" tIns="91440" rIns="146304" bIns="91440" rtlCol="0" anchor="t">
            <a:noAutofit/>
          </a:bodyPr>
          <a:lstStyle/>
          <a:p>
            <a:r>
              <a:rPr lang="en-US" dirty="0"/>
              <a:t>Azure Data Catalog</a:t>
            </a:r>
          </a:p>
        </p:txBody>
      </p:sp>
      <p:pic>
        <p:nvPicPr>
          <p:cNvPr id="5" name="Picture 4"/>
          <p:cNvPicPr>
            <a:picLocks noChangeAspect="1"/>
          </p:cNvPicPr>
          <p:nvPr/>
        </p:nvPicPr>
        <p:blipFill>
          <a:blip r:embed="rId3"/>
          <a:stretch>
            <a:fillRect/>
          </a:stretch>
        </p:blipFill>
        <p:spPr>
          <a:xfrm>
            <a:off x="10103887" y="1059208"/>
            <a:ext cx="1511998" cy="2008126"/>
          </a:xfrm>
          <a:prstGeom prst="rect">
            <a:avLst/>
          </a:prstGeom>
        </p:spPr>
      </p:pic>
    </p:spTree>
    <p:extLst>
      <p:ext uri="{BB962C8B-B14F-4D97-AF65-F5344CB8AC3E}">
        <p14:creationId xmlns:p14="http://schemas.microsoft.com/office/powerpoint/2010/main" val="4191941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a:prstGeom prst="rect">
            <a:avLst/>
          </a:prstGeom>
        </p:spPr>
        <p:txBody>
          <a:bodyPr vert="horz" lIns="91440" tIns="45720" rIns="91440" bIns="45720" rtlCol="0" anchor="ctr"/>
          <a:lstStyle>
            <a:defPPr>
              <a:defRPr lang="en-US"/>
            </a:defPPr>
            <a:lvl1pPr marL="0" algn="r" defTabSz="932742" rtl="0" eaLnBrk="1" latinLnBrk="0" hangingPunct="1">
              <a:defRPr sz="816" kern="1200">
                <a:solidFill>
                  <a:schemeClr val="tx1"/>
                </a:solidFill>
                <a:latin typeface="Segoe UI" pitchFamily="34" charset="0"/>
                <a:ea typeface="Segoe UI" pitchFamily="34" charset="0"/>
                <a:cs typeface="Segoe UI" pitchFamily="34" charset="0"/>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109758"/>
              <a:t>‹#›</a:t>
            </a:fld>
            <a:endParaRPr kumimoji="0" lang="en-US" sz="1800" b="0" i="0" u="none" strike="noStrike" kern="0" cap="none" spc="0" normalizeH="0" baseline="0" noProof="0" dirty="0">
              <a:ln>
                <a:noFill/>
              </a:ln>
              <a:solidFill>
                <a:srgbClr val="505050"/>
              </a:solidFill>
              <a:effectLst/>
              <a:uLnTx/>
              <a:uFillTx/>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bg2">
                    <a:lumMod val="75000"/>
                    <a:lumOff val="25000"/>
                  </a:scheme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41655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Adding and searching data on the Azure Data Catalog</a:t>
            </a:r>
          </a:p>
        </p:txBody>
      </p:sp>
      <p:sp>
        <p:nvSpPr>
          <p:cNvPr id="17" name="Title 16"/>
          <p:cNvSpPr>
            <a:spLocks noGrp="1"/>
          </p:cNvSpPr>
          <p:nvPr>
            <p:ph type="title" idx="4294967295"/>
          </p:nvPr>
        </p:nvSpPr>
        <p:spPr>
          <a:xfrm>
            <a:off x="274320" y="307608"/>
            <a:ext cx="5486718" cy="917575"/>
          </a:xfrm>
        </p:spPr>
        <p:txBody>
          <a:bodyPr>
            <a:normAutofit/>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27472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33615"/>
          </a:xfrm>
        </p:spPr>
        <p:txBody>
          <a:bodyPr/>
          <a:lstStyle/>
          <a:p>
            <a:r>
              <a:rPr lang="en-US" dirty="0"/>
              <a:t>Data Ingestion</a:t>
            </a:r>
            <a:endParaRPr lang="en-US" sz="5400" dirty="0"/>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tint val="75000"/>
                </a:srgbClr>
              </a:solidFill>
              <a:effectLst/>
              <a:uLnTx/>
              <a:uFillTx/>
              <a:latin typeface="Segoe UI"/>
              <a:ea typeface="+mn-ea"/>
              <a:cs typeface="+mn-cs"/>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26898127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436475" cy="818866"/>
          </a:xfrm>
        </p:spPr>
        <p:txBody>
          <a:bodyPr vert="horz" wrap="square" lIns="146304" tIns="91440" rIns="146304" bIns="91440" rtlCol="0" anchor="t">
            <a:noAutofit/>
          </a:bodyPr>
          <a:lstStyle/>
          <a:p>
            <a:r>
              <a:rPr lang="en-US" dirty="0"/>
              <a:t>Azure Event Hubs</a:t>
            </a:r>
          </a:p>
        </p:txBody>
      </p:sp>
      <p:pic>
        <p:nvPicPr>
          <p:cNvPr id="6" name="Picture 5"/>
          <p:cNvPicPr>
            <a:picLocks noChangeAspect="1"/>
          </p:cNvPicPr>
          <p:nvPr/>
        </p:nvPicPr>
        <p:blipFill>
          <a:blip r:embed="rId3"/>
          <a:stretch>
            <a:fillRect/>
          </a:stretch>
        </p:blipFill>
        <p:spPr>
          <a:xfrm>
            <a:off x="1009516" y="1615043"/>
            <a:ext cx="10417440" cy="4156364"/>
          </a:xfrm>
          <a:prstGeom prst="rect">
            <a:avLst/>
          </a:prstGeom>
        </p:spPr>
      </p:pic>
    </p:spTree>
    <p:extLst>
      <p:ext uri="{BB962C8B-B14F-4D97-AF65-F5344CB8AC3E}">
        <p14:creationId xmlns:p14="http://schemas.microsoft.com/office/powerpoint/2010/main" val="40506084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8689" y="1526522"/>
            <a:ext cx="11885514" cy="3399713"/>
          </a:xfrm>
        </p:spPr>
        <p:txBody>
          <a:bodyPr/>
          <a:lstStyle/>
          <a:p>
            <a:r>
              <a:rPr lang="en-US" sz="3264" dirty="0"/>
              <a:t>PowerShell</a:t>
            </a:r>
          </a:p>
          <a:p>
            <a:r>
              <a:rPr lang="en-US" sz="3264" dirty="0"/>
              <a:t>Azure Data Factory</a:t>
            </a:r>
          </a:p>
          <a:p>
            <a:r>
              <a:rPr lang="en-US" sz="3264" dirty="0"/>
              <a:t>Azure Event Hubs</a:t>
            </a:r>
          </a:p>
          <a:p>
            <a:r>
              <a:rPr lang="en-US" sz="3264" dirty="0"/>
              <a:t>Azure storage SDKs (.NET, Node.js, python, C++, etc.)</a:t>
            </a:r>
          </a:p>
          <a:p>
            <a:r>
              <a:rPr lang="en-US" sz="3264" dirty="0" err="1"/>
              <a:t>AzCopy</a:t>
            </a:r>
            <a:r>
              <a:rPr lang="en-US" sz="3264" dirty="0"/>
              <a:t> (blob, file, and table only)</a:t>
            </a:r>
          </a:p>
          <a:p>
            <a:r>
              <a:rPr lang="en-US" sz="3264" dirty="0"/>
              <a:t>Import/Export service</a:t>
            </a:r>
          </a:p>
        </p:txBody>
      </p:sp>
      <p:sp>
        <p:nvSpPr>
          <p:cNvPr id="2" name="Title 1"/>
          <p:cNvSpPr>
            <a:spLocks noGrp="1"/>
          </p:cNvSpPr>
          <p:nvPr>
            <p:ph type="title"/>
          </p:nvPr>
        </p:nvSpPr>
        <p:spPr>
          <a:xfrm>
            <a:off x="-1" y="0"/>
            <a:ext cx="12436475" cy="859809"/>
          </a:xfrm>
        </p:spPr>
        <p:txBody>
          <a:bodyPr vert="horz" wrap="square" lIns="146304" tIns="91440" rIns="146304" bIns="91440" rtlCol="0" anchor="t">
            <a:noAutofit/>
          </a:bodyPr>
          <a:lstStyle/>
          <a:p>
            <a:r>
              <a:rPr lang="en-US" dirty="0"/>
              <a:t>Options for data ingestion</a:t>
            </a:r>
          </a:p>
        </p:txBody>
      </p:sp>
    </p:spTree>
    <p:extLst>
      <p:ext uri="{BB962C8B-B14F-4D97-AF65-F5344CB8AC3E}">
        <p14:creationId xmlns:p14="http://schemas.microsoft.com/office/powerpoint/2010/main" val="1066903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128" y="1457199"/>
            <a:ext cx="11884216" cy="4275614"/>
          </a:xfrm>
        </p:spPr>
        <p:txBody>
          <a:bodyPr vert="horz" wrap="square" lIns="149217" tIns="93260" rIns="149217" bIns="93260" rtlCol="0" anchor="t">
            <a:spAutoFit/>
          </a:bodyPr>
          <a:lstStyle/>
          <a:p>
            <a:r>
              <a:rPr lang="en-US" dirty="0"/>
              <a:t>VPN Gateway</a:t>
            </a:r>
          </a:p>
          <a:p>
            <a:pPr lvl="1"/>
            <a:r>
              <a:rPr lang="en-US" dirty="0"/>
              <a:t>Send network traffic from virtual networks to on-</a:t>
            </a:r>
            <a:r>
              <a:rPr lang="en-US" dirty="0" err="1"/>
              <a:t>prem</a:t>
            </a:r>
            <a:r>
              <a:rPr lang="en-US" dirty="0"/>
              <a:t> locations</a:t>
            </a:r>
          </a:p>
          <a:p>
            <a:pPr lvl="1"/>
            <a:r>
              <a:rPr lang="en-US" dirty="0"/>
              <a:t>Send network traffic between virtual networks within Azure</a:t>
            </a:r>
          </a:p>
          <a:p>
            <a:pPr lvl="1"/>
            <a:r>
              <a:rPr lang="en-US" dirty="0"/>
              <a:t>Site-to-site vs. Point-to-site</a:t>
            </a:r>
          </a:p>
          <a:p>
            <a:pPr lvl="1"/>
            <a:r>
              <a:rPr lang="en-US" dirty="0"/>
              <a:t>You can connect multiple on-</a:t>
            </a:r>
            <a:r>
              <a:rPr lang="en-US" dirty="0" err="1"/>
              <a:t>prem</a:t>
            </a:r>
            <a:r>
              <a:rPr lang="en-US" dirty="0"/>
              <a:t> locations to a virtual network (Multi-site)</a:t>
            </a:r>
          </a:p>
          <a:p>
            <a:r>
              <a:rPr lang="en-US" dirty="0"/>
              <a:t>ExpressRoute can directly connect your WAN to Azure</a:t>
            </a:r>
          </a:p>
          <a:p>
            <a:r>
              <a:rPr lang="en-US" dirty="0"/>
              <a:t>Tool-Specific</a:t>
            </a:r>
          </a:p>
        </p:txBody>
      </p:sp>
      <p:sp>
        <p:nvSpPr>
          <p:cNvPr id="3" name="Title 2"/>
          <p:cNvSpPr>
            <a:spLocks noGrp="1"/>
          </p:cNvSpPr>
          <p:nvPr>
            <p:ph type="title"/>
          </p:nvPr>
        </p:nvSpPr>
        <p:spPr>
          <a:xfrm>
            <a:off x="-1" y="1"/>
            <a:ext cx="12436475" cy="832512"/>
          </a:xfrm>
        </p:spPr>
        <p:txBody>
          <a:bodyPr vert="horz" wrap="square" lIns="146304" tIns="91440" rIns="146304" bIns="91440" rtlCol="0" anchor="t">
            <a:noAutofit/>
          </a:bodyPr>
          <a:lstStyle/>
          <a:p>
            <a:r>
              <a:rPr lang="en-US" dirty="0"/>
              <a:t>Connect on-</a:t>
            </a:r>
            <a:r>
              <a:rPr lang="en-US" dirty="0" err="1"/>
              <a:t>prem</a:t>
            </a:r>
            <a:r>
              <a:rPr lang="en-US" dirty="0"/>
              <a:t> to &lt;anything&gt;</a:t>
            </a:r>
          </a:p>
        </p:txBody>
      </p:sp>
    </p:spTree>
    <p:extLst>
      <p:ext uri="{BB962C8B-B14F-4D97-AF65-F5344CB8AC3E}">
        <p14:creationId xmlns:p14="http://schemas.microsoft.com/office/powerpoint/2010/main" val="11792416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t>Data Exploration</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rgbClr val="505050">
                  <a:tint val="75000"/>
                </a:srgbClr>
              </a:solidFill>
              <a:effectLst/>
              <a:uLnTx/>
              <a:uFillTx/>
              <a:latin typeface="Segoe UI"/>
              <a:ea typeface="+mn-ea"/>
              <a:cs typeface="+mn-cs"/>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1968169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832513"/>
          </a:xfrm>
        </p:spPr>
        <p:txBody>
          <a:bodyPr vert="horz" wrap="square" lIns="146304" tIns="91440" rIns="146304" bIns="91440" rtlCol="0" anchor="t">
            <a:noAutofit/>
          </a:bodyPr>
          <a:lstStyle/>
          <a:p>
            <a:r>
              <a:rPr lang="en-US" dirty="0"/>
              <a:t>Exploring Data</a:t>
            </a:r>
          </a:p>
        </p:txBody>
      </p:sp>
      <p:sp>
        <p:nvSpPr>
          <p:cNvPr id="3" name="Rectangle 2"/>
          <p:cNvSpPr/>
          <p:nvPr/>
        </p:nvSpPr>
        <p:spPr>
          <a:xfrm>
            <a:off x="1386593" y="2105447"/>
            <a:ext cx="4831643" cy="3046988"/>
          </a:xfrm>
          <a:prstGeom prst="rect">
            <a:avLst/>
          </a:prstGeom>
        </p:spPr>
        <p:txBody>
          <a:bodyPr wrap="square">
            <a:spAutoFit/>
          </a:bodyPr>
          <a:lstStyle/>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Segoe UI"/>
                <a:ea typeface="+mn-ea"/>
                <a:cs typeface="Times New Roman" panose="02020603050405020304" pitchFamily="18" charset="0"/>
              </a:rPr>
              <a:t>Microsoft R</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Segoe UI"/>
                <a:ea typeface="+mn-ea"/>
                <a:cs typeface="Times New Roman" panose="02020603050405020304" pitchFamily="18" charset="0"/>
              </a:rPr>
              <a:t>Azure ML</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Segoe UI"/>
                <a:ea typeface="+mn-ea"/>
                <a:cs typeface="Times New Roman" panose="02020603050405020304" pitchFamily="18" charset="0"/>
              </a:rPr>
              <a:t>Excel</a:t>
            </a:r>
          </a:p>
          <a:p>
            <a:pPr marL="685800" marR="0" lvl="0" indent="-685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800" b="0" i="0" u="none" strike="noStrike" kern="0" cap="none" spc="0" normalizeH="0" baseline="0" noProof="0" dirty="0">
                <a:ln>
                  <a:noFill/>
                </a:ln>
                <a:solidFill>
                  <a:srgbClr val="002864"/>
                </a:solidFill>
                <a:effectLst/>
                <a:uLnTx/>
                <a:uFillTx/>
                <a:latin typeface="Segoe UI"/>
                <a:ea typeface="+mn-ea"/>
                <a:cs typeface="Times New Roman" panose="02020603050405020304" pitchFamily="18" charset="0"/>
              </a:rPr>
              <a:t>Other Tools</a:t>
            </a:r>
            <a:endParaRPr kumimoji="0" lang="en-US" sz="4800" b="0" i="0" u="none" strike="noStrike" kern="0" cap="none" spc="0" normalizeH="0" baseline="0" noProof="0" dirty="0">
              <a:ln>
                <a:noFill/>
              </a:ln>
              <a:solidFill>
                <a:srgbClr val="00B050"/>
              </a:solidFill>
              <a:effectLst/>
              <a:uLnTx/>
              <a:uFillTx/>
              <a:latin typeface="Segoe UI"/>
              <a:ea typeface="+mn-ea"/>
              <a:cs typeface="+mn-cs"/>
            </a:endParaRPr>
          </a:p>
        </p:txBody>
      </p:sp>
    </p:spTree>
    <p:extLst>
      <p:ext uri="{BB962C8B-B14F-4D97-AF65-F5344CB8AC3E}">
        <p14:creationId xmlns:p14="http://schemas.microsoft.com/office/powerpoint/2010/main" val="1585207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9448" y="2063271"/>
            <a:ext cx="9264236" cy="3669988"/>
          </a:xfrm>
        </p:spPr>
        <p:txBody>
          <a:bodyPr>
            <a:normAutofit/>
          </a:bodyPr>
          <a:lstStyle/>
          <a:p>
            <a:pPr marL="742807" indent="-742807">
              <a:buFont typeface="+mj-lt"/>
              <a:buAutoNum type="arabicPeriod"/>
            </a:pPr>
            <a:r>
              <a:rPr lang="en-US" sz="4800" dirty="0"/>
              <a:t>Search</a:t>
            </a:r>
          </a:p>
          <a:p>
            <a:pPr marL="742807" indent="-742807">
              <a:buFont typeface="+mj-lt"/>
              <a:buAutoNum type="arabicPeriod"/>
            </a:pPr>
            <a:r>
              <a:rPr lang="en-US" sz="4800" dirty="0"/>
              <a:t>Add Tags</a:t>
            </a:r>
          </a:p>
          <a:p>
            <a:pPr marL="742807" indent="-742807">
              <a:buFont typeface="+mj-lt"/>
              <a:buAutoNum type="arabicPeriod"/>
            </a:pPr>
            <a:r>
              <a:rPr lang="en-US" sz="4800" dirty="0"/>
              <a:t>Add Experts</a:t>
            </a:r>
          </a:p>
          <a:p>
            <a:pPr marL="742807" indent="-742807">
              <a:buFont typeface="+mj-lt"/>
              <a:buAutoNum type="arabicPeriod"/>
            </a:pPr>
            <a:r>
              <a:rPr lang="en-US" sz="4800" dirty="0"/>
              <a:t>Thoroughly document the data</a:t>
            </a:r>
          </a:p>
          <a:p>
            <a:pPr marL="742807" indent="-742807">
              <a:buFont typeface="+mj-lt"/>
              <a:buAutoNum type="arabicPeriod"/>
            </a:pPr>
            <a:endParaRPr lang="en-US" sz="4400" dirty="0">
              <a:latin typeface="+mj-lt"/>
            </a:endParaRPr>
          </a:p>
        </p:txBody>
      </p:sp>
      <p:sp>
        <p:nvSpPr>
          <p:cNvPr id="2" name="Title 1"/>
          <p:cNvSpPr>
            <a:spLocks noGrp="1"/>
          </p:cNvSpPr>
          <p:nvPr>
            <p:ph type="title"/>
          </p:nvPr>
        </p:nvSpPr>
        <p:spPr>
          <a:xfrm>
            <a:off x="146421" y="136389"/>
            <a:ext cx="12166951" cy="1075198"/>
          </a:xfrm>
        </p:spPr>
        <p:txBody>
          <a:bodyPr vert="horz" wrap="square" lIns="146304" tIns="91440" rIns="146304" bIns="91440" rtlCol="0" anchor="t">
            <a:noAutofit/>
          </a:bodyPr>
          <a:lstStyle/>
          <a:p>
            <a:r>
              <a:rPr lang="en-US" dirty="0"/>
              <a:t>Update the Azure Data Catalog</a:t>
            </a:r>
          </a:p>
        </p:txBody>
      </p:sp>
      <p:pic>
        <p:nvPicPr>
          <p:cNvPr id="5" name="Picture 4"/>
          <p:cNvPicPr>
            <a:picLocks noChangeAspect="1"/>
          </p:cNvPicPr>
          <p:nvPr/>
        </p:nvPicPr>
        <p:blipFill>
          <a:blip r:embed="rId3"/>
          <a:stretch>
            <a:fillRect/>
          </a:stretch>
        </p:blipFill>
        <p:spPr>
          <a:xfrm>
            <a:off x="10103887" y="1059208"/>
            <a:ext cx="1511998" cy="2008126"/>
          </a:xfrm>
          <a:prstGeom prst="rect">
            <a:avLst/>
          </a:prstGeom>
        </p:spPr>
      </p:pic>
    </p:spTree>
    <p:extLst>
      <p:ext uri="{BB962C8B-B14F-4D97-AF65-F5344CB8AC3E}">
        <p14:creationId xmlns:p14="http://schemas.microsoft.com/office/powerpoint/2010/main" val="279909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436475" cy="754702"/>
          </a:xfrm>
        </p:spPr>
        <p:txBody>
          <a:bodyPr vert="horz" wrap="square" lIns="146304" tIns="91440" rIns="146304" bIns="91440" rtlCol="0" anchor="t">
            <a:noAutofit/>
          </a:bodyPr>
          <a:lstStyle/>
          <a:p>
            <a:r>
              <a:rPr lang="en-US" dirty="0">
                <a:solidFill>
                  <a:schemeClr val="bg1">
                    <a:lumMod val="75000"/>
                  </a:schemeClr>
                </a:solidFill>
              </a:rPr>
              <a:t>Azure Data Factory</a:t>
            </a:r>
          </a:p>
        </p:txBody>
      </p:sp>
      <p:sp>
        <p:nvSpPr>
          <p:cNvPr id="3" name="Rectangle 2"/>
          <p:cNvSpPr/>
          <p:nvPr/>
        </p:nvSpPr>
        <p:spPr>
          <a:xfrm>
            <a:off x="921427" y="2357717"/>
            <a:ext cx="10590297" cy="2636397"/>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5399" b="0" i="0" u="none" strike="noStrike" kern="0" cap="none" spc="0" normalizeH="0" baseline="0" noProof="0" dirty="0">
                <a:ln>
                  <a:noFill/>
                </a:ln>
                <a:solidFill>
                  <a:srgbClr val="505050"/>
                </a:solidFill>
                <a:effectLst/>
                <a:uLnTx/>
                <a:uFillTx/>
                <a:latin typeface="Segoe UI Light"/>
                <a:ea typeface="+mn-ea"/>
                <a:cs typeface="+mn-cs"/>
              </a:rPr>
              <a:t>Create, orchestrate, and manage data movement and enrichment through the cloud</a:t>
            </a:r>
          </a:p>
        </p:txBody>
      </p:sp>
      <p:pic>
        <p:nvPicPr>
          <p:cNvPr id="4" name="Picture 3"/>
          <p:cNvPicPr>
            <a:picLocks noChangeAspect="1"/>
          </p:cNvPicPr>
          <p:nvPr/>
        </p:nvPicPr>
        <p:blipFill>
          <a:blip r:embed="rId3"/>
          <a:stretch>
            <a:fillRect/>
          </a:stretch>
        </p:blipFill>
        <p:spPr>
          <a:xfrm>
            <a:off x="8226387" y="297435"/>
            <a:ext cx="3660330" cy="1730147"/>
          </a:xfrm>
          <a:prstGeom prst="rect">
            <a:avLst/>
          </a:prstGeom>
        </p:spPr>
      </p:pic>
    </p:spTree>
    <p:extLst>
      <p:ext uri="{BB962C8B-B14F-4D97-AF65-F5344CB8AC3E}">
        <p14:creationId xmlns:p14="http://schemas.microsoft.com/office/powerpoint/2010/main" val="141599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 y="0"/>
            <a:ext cx="12436475" cy="805218"/>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solidFill>
                  <a:schemeClr val="bg1">
                    <a:lumMod val="75000"/>
                  </a:schemeClr>
                </a:soli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lumMod val="75000"/>
                  </a:srgbClr>
                </a:solidFill>
                <a:effectLst/>
                <a:uLnTx/>
                <a:uFillTx/>
                <a:latin typeface="Segoe UI Light"/>
                <a:ea typeface="+mn-ea"/>
              </a:rPr>
              <a:t>ADF Components</a:t>
            </a:r>
          </a:p>
        </p:txBody>
      </p:sp>
      <p:pic>
        <p:nvPicPr>
          <p:cNvPr id="3" name="Picture 2"/>
          <p:cNvPicPr>
            <a:picLocks noChangeAspect="1"/>
          </p:cNvPicPr>
          <p:nvPr/>
        </p:nvPicPr>
        <p:blipFill>
          <a:blip r:embed="rId3"/>
          <a:stretch>
            <a:fillRect/>
          </a:stretch>
        </p:blipFill>
        <p:spPr>
          <a:xfrm>
            <a:off x="976917" y="1990311"/>
            <a:ext cx="10745076" cy="3294525"/>
          </a:xfrm>
          <a:prstGeom prst="rect">
            <a:avLst/>
          </a:prstGeom>
        </p:spPr>
      </p:pic>
    </p:spTree>
    <p:extLst>
      <p:ext uri="{BB962C8B-B14F-4D97-AF65-F5344CB8AC3E}">
        <p14:creationId xmlns:p14="http://schemas.microsoft.com/office/powerpoint/2010/main" val="32440999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we’ll cover</a:t>
            </a:r>
          </a:p>
        </p:txBody>
      </p:sp>
      <p:sp>
        <p:nvSpPr>
          <p:cNvPr id="6" name="Text Placeholder 5"/>
          <p:cNvSpPr>
            <a:spLocks noGrp="1"/>
          </p:cNvSpPr>
          <p:nvPr>
            <p:ph type="body" sz="quarter" idx="10"/>
          </p:nvPr>
        </p:nvSpPr>
        <p:spPr>
          <a:xfrm>
            <a:off x="274638" y="1212850"/>
            <a:ext cx="11888787" cy="4838248"/>
          </a:xfrm>
        </p:spPr>
        <p:txBody>
          <a:bodyPr/>
          <a:lstStyle/>
          <a:p>
            <a:r>
              <a:rPr lang="en-US" sz="2800" dirty="0"/>
              <a:t>Data Science is the latest tool in an organization’s analytics arsenal. Many leaders are interested in what Advanced Analytics and Data Science can do to help them, and after they investigate the possibilities they engage with a team to start a project. The initial thought is that a Data Science project is similar to any other technology project. But Data Science, unlike other IT efforts, has specific elements that are exploratory and experiment-based, which many organizations are unfamiliar with. So how do you explain the project, implement it, and keep it on track? We’ll learn the start-to-finish steps and process to engage the stakeholders on the project, how to lay out the process and timeline, define the goals, and deliver on the project. You’ll learn the pitfalls and how to avoid them, how to move the project along, and the “little wins” that will keep the customer engaged. </a:t>
            </a:r>
          </a:p>
        </p:txBody>
      </p:sp>
    </p:spTree>
    <p:extLst>
      <p:ext uri="{BB962C8B-B14F-4D97-AF65-F5344CB8AC3E}">
        <p14:creationId xmlns:p14="http://schemas.microsoft.com/office/powerpoint/2010/main" val="42344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 y="0"/>
            <a:ext cx="12436475" cy="84616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solidFill>
                  <a:schemeClr val="bg1">
                    <a:lumMod val="75000"/>
                  </a:schemeClr>
                </a:soli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lumMod val="75000"/>
                  </a:srgbClr>
                </a:solidFill>
                <a:effectLst/>
                <a:uLnTx/>
                <a:uFillTx/>
                <a:latin typeface="Segoe UI Light"/>
                <a:ea typeface="+mn-ea"/>
              </a:rPr>
              <a:t>ADF Logical Flow</a:t>
            </a:r>
          </a:p>
        </p:txBody>
      </p:sp>
      <p:pic>
        <p:nvPicPr>
          <p:cNvPr id="4" name="Picture 3"/>
          <p:cNvPicPr>
            <a:picLocks noChangeAspect="1"/>
          </p:cNvPicPr>
          <p:nvPr/>
        </p:nvPicPr>
        <p:blipFill>
          <a:blip r:embed="rId3"/>
          <a:stretch>
            <a:fillRect/>
          </a:stretch>
        </p:blipFill>
        <p:spPr>
          <a:xfrm>
            <a:off x="584632" y="1607329"/>
            <a:ext cx="11499669" cy="3658468"/>
          </a:xfrm>
          <a:prstGeom prst="rect">
            <a:avLst/>
          </a:prstGeom>
        </p:spPr>
      </p:pic>
    </p:spTree>
    <p:extLst>
      <p:ext uri="{BB962C8B-B14F-4D97-AF65-F5344CB8AC3E}">
        <p14:creationId xmlns:p14="http://schemas.microsoft.com/office/powerpoint/2010/main" val="332129466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2436475" cy="736323"/>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solidFill>
                  <a:schemeClr val="bg1">
                    <a:lumMod val="75000"/>
                  </a:schemeClr>
                </a:soli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lumMod val="75000"/>
                  </a:srgbClr>
                </a:solidFill>
                <a:effectLst/>
                <a:uLnTx/>
                <a:uFillTx/>
                <a:latin typeface="Segoe UI Light"/>
                <a:ea typeface="+mn-ea"/>
              </a:rPr>
              <a:t>ADF Process</a:t>
            </a:r>
          </a:p>
        </p:txBody>
      </p:sp>
      <p:sp>
        <p:nvSpPr>
          <p:cNvPr id="5" name="Rectangle 4"/>
          <p:cNvSpPr/>
          <p:nvPr/>
        </p:nvSpPr>
        <p:spPr>
          <a:xfrm>
            <a:off x="524049" y="1403715"/>
            <a:ext cx="11560252" cy="5016758"/>
          </a:xfrm>
          <a:prstGeom prst="rect">
            <a:avLst/>
          </a:prstGeom>
        </p:spPr>
        <p:txBody>
          <a:bodyPr wrap="square">
            <a:spAutoFit/>
          </a:bodyPr>
          <a:lstStyle/>
          <a:p>
            <a:pPr marL="514251" marR="0" lvl="0" indent="-514251" algn="l" defTabSz="914224"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ea typeface="+mn-ea"/>
                <a:cs typeface="+mn-cs"/>
              </a:rPr>
              <a:t>Define Architecture</a:t>
            </a:r>
            <a:r>
              <a:rPr kumimoji="0" lang="en-US" sz="4000" b="0" i="0" u="none" strike="noStrike" kern="0" cap="none" spc="0" normalizeH="0" baseline="0" noProof="0" dirty="0">
                <a:ln>
                  <a:noFill/>
                </a:ln>
                <a:solidFill>
                  <a:sysClr val="windowText" lastClr="000000"/>
                </a:solidFill>
                <a:effectLst/>
                <a:uLnTx/>
                <a:uFillTx/>
                <a:latin typeface="Segoe UI Light"/>
                <a:ea typeface="+mn-ea"/>
                <a:cs typeface="+mn-cs"/>
              </a:rPr>
              <a:t>: Set up objectives and flow</a:t>
            </a:r>
          </a:p>
          <a:p>
            <a:pPr marL="514251" marR="0" lvl="0" indent="-514251" algn="l" defTabSz="914224"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ea typeface="+mn-ea"/>
                <a:cs typeface="+mn-cs"/>
              </a:rPr>
              <a:t>Create the Data Factory</a:t>
            </a:r>
            <a:r>
              <a:rPr kumimoji="0" lang="en-US" sz="4000" b="0" i="0" u="none" strike="noStrike" kern="0" cap="none" spc="0" normalizeH="0" baseline="0" noProof="0" dirty="0">
                <a:ln>
                  <a:noFill/>
                </a:ln>
                <a:solidFill>
                  <a:sysClr val="windowText" lastClr="000000"/>
                </a:solidFill>
                <a:effectLst/>
                <a:uLnTx/>
                <a:uFillTx/>
                <a:latin typeface="Segoe UI Light"/>
                <a:ea typeface="+mn-ea"/>
                <a:cs typeface="+mn-cs"/>
              </a:rPr>
              <a:t>: Portal, PowerShell, VS</a:t>
            </a:r>
          </a:p>
          <a:p>
            <a:pPr marL="514251" marR="0" lvl="0" indent="-514251" algn="l" defTabSz="914224"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ea typeface="+mn-ea"/>
                <a:cs typeface="+mn-cs"/>
              </a:rPr>
              <a:t>Create Linked Services</a:t>
            </a:r>
            <a:r>
              <a:rPr kumimoji="0" lang="en-US" sz="4000" b="0" i="0" u="none" strike="noStrike" kern="0" cap="none" spc="0" normalizeH="0" baseline="0" noProof="0" dirty="0">
                <a:ln>
                  <a:noFill/>
                </a:ln>
                <a:solidFill>
                  <a:sysClr val="windowText" lastClr="000000"/>
                </a:solidFill>
                <a:effectLst/>
                <a:uLnTx/>
                <a:uFillTx/>
                <a:latin typeface="Segoe UI Light"/>
                <a:ea typeface="+mn-ea"/>
                <a:cs typeface="+mn-cs"/>
              </a:rPr>
              <a:t>: Connections to Data and Services</a:t>
            </a:r>
          </a:p>
          <a:p>
            <a:pPr marL="514251" marR="0" lvl="0" indent="-514251" algn="l" defTabSz="914224"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ea typeface="+mn-ea"/>
                <a:cs typeface="+mn-cs"/>
              </a:rPr>
              <a:t>Create Datasets</a:t>
            </a:r>
            <a:r>
              <a:rPr kumimoji="0" lang="en-US" sz="4000" b="0" i="0" u="none" strike="noStrike" kern="0" cap="none" spc="0" normalizeH="0" baseline="0" noProof="0" dirty="0">
                <a:ln>
                  <a:noFill/>
                </a:ln>
                <a:solidFill>
                  <a:sysClr val="windowText" lastClr="000000"/>
                </a:solidFill>
                <a:effectLst/>
                <a:uLnTx/>
                <a:uFillTx/>
                <a:latin typeface="Segoe UI Light"/>
                <a:ea typeface="+mn-ea"/>
                <a:cs typeface="+mn-cs"/>
              </a:rPr>
              <a:t>: Input and Output</a:t>
            </a:r>
            <a:r>
              <a:rPr kumimoji="0" lang="en-US" sz="4000" b="0" i="0" u="none" strike="noStrike" kern="0" cap="none" spc="0" normalizeH="0" baseline="0" noProof="0" dirty="0">
                <a:ln>
                  <a:noFill/>
                </a:ln>
                <a:solidFill>
                  <a:srgbClr val="C00000"/>
                </a:solidFill>
                <a:effectLst/>
                <a:uLnTx/>
                <a:uFillTx/>
                <a:latin typeface="Segoe UI Light"/>
                <a:ea typeface="+mn-ea"/>
                <a:cs typeface="+mn-cs"/>
              </a:rPr>
              <a:t> </a:t>
            </a:r>
          </a:p>
          <a:p>
            <a:pPr marL="514251" marR="0" lvl="0" indent="-514251" algn="l" defTabSz="914224"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ea typeface="+mn-ea"/>
                <a:cs typeface="+mn-cs"/>
              </a:rPr>
              <a:t>Create Pipeline</a:t>
            </a:r>
            <a:r>
              <a:rPr kumimoji="0" lang="en-US" sz="4000" b="0" i="0" u="none" strike="noStrike" kern="0" cap="none" spc="0" normalizeH="0" baseline="0" noProof="0" dirty="0">
                <a:ln>
                  <a:noFill/>
                </a:ln>
                <a:solidFill>
                  <a:sysClr val="windowText" lastClr="000000"/>
                </a:solidFill>
                <a:effectLst/>
                <a:uLnTx/>
                <a:uFillTx/>
                <a:latin typeface="Segoe UI Light"/>
                <a:ea typeface="+mn-ea"/>
                <a:cs typeface="+mn-cs"/>
              </a:rPr>
              <a:t>: Define Activities</a:t>
            </a:r>
            <a:r>
              <a:rPr kumimoji="0" lang="en-US" sz="4000" b="0" i="0" u="none" strike="noStrike" kern="0" cap="none" spc="0" normalizeH="0" baseline="0" noProof="0" dirty="0">
                <a:ln>
                  <a:noFill/>
                </a:ln>
                <a:solidFill>
                  <a:srgbClr val="C00000"/>
                </a:solidFill>
                <a:effectLst/>
                <a:uLnTx/>
                <a:uFillTx/>
                <a:latin typeface="Segoe UI Light"/>
                <a:ea typeface="+mn-ea"/>
                <a:cs typeface="+mn-cs"/>
              </a:rPr>
              <a:t> </a:t>
            </a:r>
          </a:p>
          <a:p>
            <a:pPr marL="514251" marR="0" lvl="0" indent="-514251" algn="l" defTabSz="914224"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0" cap="none" spc="0" normalizeH="0" baseline="0" noProof="0" dirty="0">
                <a:ln>
                  <a:noFill/>
                </a:ln>
                <a:solidFill>
                  <a:srgbClr val="C00000"/>
                </a:solidFill>
                <a:effectLst/>
                <a:uLnTx/>
                <a:uFillTx/>
                <a:latin typeface="Segoe UI Light"/>
                <a:ea typeface="+mn-ea"/>
                <a:cs typeface="+mn-cs"/>
              </a:rPr>
              <a:t>Monitor and Manage</a:t>
            </a:r>
            <a:r>
              <a:rPr kumimoji="0" lang="en-US" sz="4000" b="0" i="0" u="none" strike="noStrike" kern="0" cap="none" spc="0" normalizeH="0" baseline="0" noProof="0" dirty="0">
                <a:ln>
                  <a:noFill/>
                </a:ln>
                <a:solidFill>
                  <a:sysClr val="windowText" lastClr="000000"/>
                </a:solidFill>
                <a:effectLst/>
                <a:uLnTx/>
                <a:uFillTx/>
                <a:latin typeface="Segoe UI Light"/>
                <a:ea typeface="+mn-ea"/>
                <a:cs typeface="+mn-cs"/>
              </a:rPr>
              <a:t>: Portal or PowerShell, Alerts and Metrics</a:t>
            </a:r>
          </a:p>
        </p:txBody>
      </p:sp>
    </p:spTree>
    <p:extLst>
      <p:ext uri="{BB962C8B-B14F-4D97-AF65-F5344CB8AC3E}">
        <p14:creationId xmlns:p14="http://schemas.microsoft.com/office/powerpoint/2010/main" val="6883346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 y="0"/>
            <a:ext cx="12436475" cy="84616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solidFill>
                  <a:schemeClr val="bg1">
                    <a:lumMod val="75000"/>
                  </a:schemeClr>
                </a:soli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lumMod val="75000"/>
                  </a:srgbClr>
                </a:solidFill>
                <a:effectLst/>
                <a:uLnTx/>
                <a:uFillTx/>
                <a:latin typeface="Segoe UI Light"/>
                <a:ea typeface="+mn-ea"/>
              </a:rPr>
              <a:t>Activity Options</a:t>
            </a:r>
          </a:p>
        </p:txBody>
      </p:sp>
      <p:graphicFrame>
        <p:nvGraphicFramePr>
          <p:cNvPr id="4" name="Table 3"/>
          <p:cNvGraphicFramePr>
            <a:graphicFrameLocks noGrp="1"/>
          </p:cNvGraphicFramePr>
          <p:nvPr>
            <p:extLst/>
          </p:nvPr>
        </p:nvGraphicFramePr>
        <p:xfrm>
          <a:off x="351166" y="1363965"/>
          <a:ext cx="11733135" cy="4749996"/>
        </p:xfrm>
        <a:graphic>
          <a:graphicData uri="http://schemas.openxmlformats.org/drawingml/2006/table">
            <a:tbl>
              <a:tblPr firstRow="1" firstCol="1">
                <a:tableStyleId>{ED083AE6-46FA-4A59-8FB0-9F97EB10719F}</a:tableStyleId>
              </a:tblPr>
              <a:tblGrid>
                <a:gridCol w="6079421">
                  <a:extLst>
                    <a:ext uri="{9D8B030D-6E8A-4147-A177-3AD203B41FA5}">
                      <a16:colId xmlns:a16="http://schemas.microsoft.com/office/drawing/2014/main" val="956320187"/>
                    </a:ext>
                  </a:extLst>
                </a:gridCol>
                <a:gridCol w="5653714">
                  <a:extLst>
                    <a:ext uri="{9D8B030D-6E8A-4147-A177-3AD203B41FA5}">
                      <a16:colId xmlns:a16="http://schemas.microsoft.com/office/drawing/2014/main" val="4203696472"/>
                    </a:ext>
                  </a:extLst>
                </a:gridCol>
              </a:tblGrid>
              <a:tr h="480302">
                <a:tc>
                  <a:txBody>
                    <a:bodyPr/>
                    <a:lstStyle/>
                    <a:p>
                      <a:pPr algn="l"/>
                      <a:r>
                        <a:rPr lang="en-US" sz="2800" dirty="0">
                          <a:solidFill>
                            <a:schemeClr val="bg2"/>
                          </a:solidFill>
                        </a:rPr>
                        <a:t>Transformation activity</a:t>
                      </a:r>
                    </a:p>
                  </a:txBody>
                  <a:tcPr marL="53641" marR="53641" marT="26822" marB="26822" anchor="ctr"/>
                </a:tc>
                <a:tc>
                  <a:txBody>
                    <a:bodyPr/>
                    <a:lstStyle/>
                    <a:p>
                      <a:pPr algn="l"/>
                      <a:r>
                        <a:rPr lang="en-US" sz="2800" dirty="0">
                          <a:solidFill>
                            <a:schemeClr val="bg2"/>
                          </a:solidFill>
                        </a:rPr>
                        <a:t>Compute environment</a:t>
                      </a:r>
                    </a:p>
                  </a:txBody>
                  <a:tcPr marL="53641" marR="53641" marT="26822" marB="26822" anchor="ctr"/>
                </a:tc>
                <a:extLst>
                  <a:ext uri="{0D108BD9-81ED-4DB2-BD59-A6C34878D82A}">
                    <a16:rowId xmlns:a16="http://schemas.microsoft.com/office/drawing/2014/main" val="3464614898"/>
                  </a:ext>
                </a:extLst>
              </a:tr>
              <a:tr h="480302">
                <a:tc>
                  <a:txBody>
                    <a:bodyPr/>
                    <a:lstStyle/>
                    <a:p>
                      <a:pPr algn="l"/>
                      <a:r>
                        <a:rPr lang="en-US" sz="2800" dirty="0">
                          <a:solidFill>
                            <a:schemeClr val="accent4">
                              <a:lumMod val="75000"/>
                            </a:schemeClr>
                          </a:solidFill>
                        </a:rPr>
                        <a:t>Hive</a:t>
                      </a:r>
                    </a:p>
                  </a:txBody>
                  <a:tcPr marL="53641" marR="53641" marT="26822" marB="26822" anchor="ctr"/>
                </a:tc>
                <a:tc>
                  <a:txBody>
                    <a:bodyPr/>
                    <a:lstStyle/>
                    <a:p>
                      <a:pPr algn="l"/>
                      <a:r>
                        <a:rPr lang="en-US" sz="2800" dirty="0">
                          <a:solidFill>
                            <a:schemeClr val="bg2"/>
                          </a:solidFill>
                        </a:rPr>
                        <a:t>HDInsight [Hadoop]</a:t>
                      </a:r>
                    </a:p>
                  </a:txBody>
                  <a:tcPr marL="53641" marR="53641" marT="26822" marB="26822" anchor="ctr"/>
                </a:tc>
                <a:extLst>
                  <a:ext uri="{0D108BD9-81ED-4DB2-BD59-A6C34878D82A}">
                    <a16:rowId xmlns:a16="http://schemas.microsoft.com/office/drawing/2014/main" val="2934412833"/>
                  </a:ext>
                </a:extLst>
              </a:tr>
              <a:tr h="480302">
                <a:tc>
                  <a:txBody>
                    <a:bodyPr/>
                    <a:lstStyle/>
                    <a:p>
                      <a:pPr algn="l"/>
                      <a:r>
                        <a:rPr lang="en-US" sz="2800" dirty="0">
                          <a:solidFill>
                            <a:schemeClr val="accent4">
                              <a:lumMod val="75000"/>
                            </a:schemeClr>
                          </a:solidFill>
                        </a:rPr>
                        <a:t>Pig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1932753488"/>
                  </a:ext>
                </a:extLst>
              </a:tr>
              <a:tr h="480302">
                <a:tc>
                  <a:txBody>
                    <a:bodyPr/>
                    <a:lstStyle/>
                    <a:p>
                      <a:pPr algn="l"/>
                      <a:r>
                        <a:rPr lang="en-US" sz="2800" dirty="0">
                          <a:solidFill>
                            <a:schemeClr val="accent4">
                              <a:lumMod val="75000"/>
                            </a:schemeClr>
                          </a:solidFill>
                        </a:rPr>
                        <a:t>MapReduce</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414174395"/>
                  </a:ext>
                </a:extLst>
              </a:tr>
              <a:tr h="480302">
                <a:tc>
                  <a:txBody>
                    <a:bodyPr/>
                    <a:lstStyle/>
                    <a:p>
                      <a:pPr algn="l"/>
                      <a:r>
                        <a:rPr lang="en-US" sz="2800" dirty="0">
                          <a:solidFill>
                            <a:schemeClr val="accent4">
                              <a:lumMod val="75000"/>
                            </a:schemeClr>
                          </a:solidFill>
                        </a:rPr>
                        <a:t>Hadoop Streaming</a:t>
                      </a:r>
                    </a:p>
                  </a:txBody>
                  <a:tcPr marL="53641" marR="53641" marT="26822" marB="26822" anchor="ctr"/>
                </a:tc>
                <a:tc>
                  <a:txBody>
                    <a:bodyPr/>
                    <a:lstStyle/>
                    <a:p>
                      <a:pPr algn="l"/>
                      <a:r>
                        <a:rPr lang="en-US" sz="2800">
                          <a:solidFill>
                            <a:schemeClr val="bg2"/>
                          </a:solidFill>
                        </a:rPr>
                        <a:t>HDInsight [Hadoop]</a:t>
                      </a:r>
                    </a:p>
                  </a:txBody>
                  <a:tcPr marL="53641" marR="53641" marT="26822" marB="26822" anchor="ctr"/>
                </a:tc>
                <a:extLst>
                  <a:ext uri="{0D108BD9-81ED-4DB2-BD59-A6C34878D82A}">
                    <a16:rowId xmlns:a16="http://schemas.microsoft.com/office/drawing/2014/main" val="3159801222"/>
                  </a:ext>
                </a:extLst>
              </a:tr>
              <a:tr h="906962">
                <a:tc>
                  <a:txBody>
                    <a:bodyPr/>
                    <a:lstStyle/>
                    <a:p>
                      <a:pPr algn="l"/>
                      <a:r>
                        <a:rPr lang="en-US" sz="2800" dirty="0">
                          <a:solidFill>
                            <a:schemeClr val="accent4">
                              <a:lumMod val="75000"/>
                            </a:schemeClr>
                          </a:solidFill>
                        </a:rPr>
                        <a:t>Machine Learning activities: Batch Execution and Update Resource</a:t>
                      </a:r>
                    </a:p>
                  </a:txBody>
                  <a:tcPr marL="53641" marR="53641" marT="26822" marB="26822" anchor="ctr"/>
                </a:tc>
                <a:tc>
                  <a:txBody>
                    <a:bodyPr/>
                    <a:lstStyle/>
                    <a:p>
                      <a:pPr algn="l"/>
                      <a:r>
                        <a:rPr lang="en-US" sz="2800" dirty="0">
                          <a:solidFill>
                            <a:schemeClr val="bg2"/>
                          </a:solidFill>
                        </a:rPr>
                        <a:t>Azure VM</a:t>
                      </a:r>
                    </a:p>
                  </a:txBody>
                  <a:tcPr marL="53641" marR="53641" marT="26822" marB="26822" anchor="ctr"/>
                </a:tc>
                <a:extLst>
                  <a:ext uri="{0D108BD9-81ED-4DB2-BD59-A6C34878D82A}">
                    <a16:rowId xmlns:a16="http://schemas.microsoft.com/office/drawing/2014/main" val="80762818"/>
                  </a:ext>
                </a:extLst>
              </a:tr>
              <a:tr h="480302">
                <a:tc>
                  <a:txBody>
                    <a:bodyPr/>
                    <a:lstStyle/>
                    <a:p>
                      <a:pPr algn="l"/>
                      <a:r>
                        <a:rPr lang="en-US" sz="2800" dirty="0">
                          <a:solidFill>
                            <a:schemeClr val="accent4">
                              <a:lumMod val="75000"/>
                            </a:schemeClr>
                          </a:solidFill>
                        </a:rPr>
                        <a:t>Stored Procedure</a:t>
                      </a:r>
                    </a:p>
                  </a:txBody>
                  <a:tcPr marL="53641" marR="53641" marT="26822" marB="26822" anchor="ctr"/>
                </a:tc>
                <a:tc>
                  <a:txBody>
                    <a:bodyPr/>
                    <a:lstStyle/>
                    <a:p>
                      <a:pPr algn="l"/>
                      <a:r>
                        <a:rPr lang="en-US" sz="2800">
                          <a:solidFill>
                            <a:schemeClr val="bg2"/>
                          </a:solidFill>
                        </a:rPr>
                        <a:t>Azure SQL</a:t>
                      </a:r>
                    </a:p>
                  </a:txBody>
                  <a:tcPr marL="53641" marR="53641" marT="26822" marB="26822" anchor="ctr"/>
                </a:tc>
                <a:extLst>
                  <a:ext uri="{0D108BD9-81ED-4DB2-BD59-A6C34878D82A}">
                    <a16:rowId xmlns:a16="http://schemas.microsoft.com/office/drawing/2014/main" val="971551458"/>
                  </a:ext>
                </a:extLst>
              </a:tr>
              <a:tr h="480302">
                <a:tc>
                  <a:txBody>
                    <a:bodyPr/>
                    <a:lstStyle/>
                    <a:p>
                      <a:pPr algn="l"/>
                      <a:r>
                        <a:rPr lang="en-US" sz="2800" dirty="0">
                          <a:solidFill>
                            <a:schemeClr val="accent4">
                              <a:lumMod val="75000"/>
                            </a:schemeClr>
                          </a:solidFill>
                        </a:rPr>
                        <a:t>Data Lake Analytics U-SQL</a:t>
                      </a:r>
                    </a:p>
                  </a:txBody>
                  <a:tcPr marL="53641" marR="53641" marT="26822" marB="26822" anchor="ctr"/>
                </a:tc>
                <a:tc>
                  <a:txBody>
                    <a:bodyPr/>
                    <a:lstStyle/>
                    <a:p>
                      <a:pPr algn="l"/>
                      <a:r>
                        <a:rPr lang="en-US" sz="2800">
                          <a:solidFill>
                            <a:schemeClr val="bg2"/>
                          </a:solidFill>
                        </a:rPr>
                        <a:t>Azure Data Lake Analytics</a:t>
                      </a:r>
                    </a:p>
                  </a:txBody>
                  <a:tcPr marL="53641" marR="53641" marT="26822" marB="26822" anchor="ctr"/>
                </a:tc>
                <a:extLst>
                  <a:ext uri="{0D108BD9-81ED-4DB2-BD59-A6C34878D82A}">
                    <a16:rowId xmlns:a16="http://schemas.microsoft.com/office/drawing/2014/main" val="1912210201"/>
                  </a:ext>
                </a:extLst>
              </a:tr>
              <a:tr h="480302">
                <a:tc>
                  <a:txBody>
                    <a:bodyPr/>
                    <a:lstStyle/>
                    <a:p>
                      <a:pPr algn="l"/>
                      <a:r>
                        <a:rPr lang="en-US" sz="2800" dirty="0" err="1">
                          <a:solidFill>
                            <a:schemeClr val="accent4">
                              <a:lumMod val="75000"/>
                            </a:schemeClr>
                          </a:solidFill>
                        </a:rPr>
                        <a:t>DotNet</a:t>
                      </a:r>
                      <a:endParaRPr lang="en-US" sz="2800" dirty="0">
                        <a:solidFill>
                          <a:schemeClr val="accent4">
                            <a:lumMod val="75000"/>
                          </a:schemeClr>
                        </a:solidFill>
                      </a:endParaRPr>
                    </a:p>
                  </a:txBody>
                  <a:tcPr marL="53641" marR="53641" marT="26822" marB="26822" anchor="ctr"/>
                </a:tc>
                <a:tc>
                  <a:txBody>
                    <a:bodyPr/>
                    <a:lstStyle/>
                    <a:p>
                      <a:pPr algn="l"/>
                      <a:r>
                        <a:rPr lang="en-US" sz="2800" dirty="0">
                          <a:solidFill>
                            <a:schemeClr val="bg2"/>
                          </a:solidFill>
                        </a:rPr>
                        <a:t>HDInsight [Hadoop] or Azure Batch</a:t>
                      </a:r>
                    </a:p>
                  </a:txBody>
                  <a:tcPr marL="53641" marR="53641" marT="26822" marB="26822" anchor="ctr"/>
                </a:tc>
                <a:extLst>
                  <a:ext uri="{0D108BD9-81ED-4DB2-BD59-A6C34878D82A}">
                    <a16:rowId xmlns:a16="http://schemas.microsoft.com/office/drawing/2014/main" val="3107751975"/>
                  </a:ext>
                </a:extLst>
              </a:tr>
            </a:tbl>
          </a:graphicData>
        </a:graphic>
      </p:graphicFrame>
    </p:spTree>
    <p:extLst>
      <p:ext uri="{BB962C8B-B14F-4D97-AF65-F5344CB8AC3E}">
        <p14:creationId xmlns:p14="http://schemas.microsoft.com/office/powerpoint/2010/main" val="205315718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09741" y="1106976"/>
            <a:ext cx="8453375" cy="5517712"/>
          </a:xfrm>
          <a:prstGeom prst="rect">
            <a:avLst/>
          </a:prstGeom>
        </p:spPr>
      </p:pic>
      <p:sp>
        <p:nvSpPr>
          <p:cNvPr id="4" name="Title 1"/>
          <p:cNvSpPr txBox="1">
            <a:spLocks/>
          </p:cNvSpPr>
          <p:nvPr/>
        </p:nvSpPr>
        <p:spPr>
          <a:xfrm>
            <a:off x="-1" y="0"/>
            <a:ext cx="12436475" cy="76258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4800" b="0" cap="none" spc="-102" baseline="0">
                <a:ln w="3175">
                  <a:noFill/>
                </a:ln>
                <a:solidFill>
                  <a:schemeClr val="bg1">
                    <a:lumMod val="75000"/>
                  </a:schemeClr>
                </a:soli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lumMod val="75000"/>
                  </a:srgbClr>
                </a:solidFill>
                <a:effectLst/>
                <a:uLnTx/>
                <a:uFillTx/>
                <a:latin typeface="Segoe UI Light"/>
                <a:ea typeface="+mn-ea"/>
              </a:rPr>
              <a:t>Gateway for On-Prem</a:t>
            </a:r>
          </a:p>
        </p:txBody>
      </p:sp>
    </p:spTree>
    <p:extLst>
      <p:ext uri="{BB962C8B-B14F-4D97-AF65-F5344CB8AC3E}">
        <p14:creationId xmlns:p14="http://schemas.microsoft.com/office/powerpoint/2010/main" val="150454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solidFill>
                  <a:schemeClr val="bg1">
                    <a:lumMod val="75000"/>
                  </a:schemeClr>
                </a:soli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lumMod val="75000"/>
                  </a:srgbClr>
                </a:solidFill>
                <a:effectLst/>
                <a:uLnTx/>
                <a:uFillTx/>
                <a:latin typeface="Segoe UI Light"/>
                <a:ea typeface="+mn-ea"/>
              </a:rPr>
              <a:t>Locating Failures within a Pipeline</a:t>
            </a:r>
          </a:p>
        </p:txBody>
      </p:sp>
      <p:pic>
        <p:nvPicPr>
          <p:cNvPr id="3" name="Picture 2"/>
          <p:cNvPicPr>
            <a:picLocks noChangeAspect="1"/>
          </p:cNvPicPr>
          <p:nvPr/>
        </p:nvPicPr>
        <p:blipFill>
          <a:blip r:embed="rId3"/>
          <a:stretch>
            <a:fillRect/>
          </a:stretch>
        </p:blipFill>
        <p:spPr>
          <a:xfrm>
            <a:off x="4618264" y="1287775"/>
            <a:ext cx="6857027" cy="5207870"/>
          </a:xfrm>
          <a:prstGeom prst="rect">
            <a:avLst/>
          </a:prstGeom>
        </p:spPr>
      </p:pic>
    </p:spTree>
    <p:extLst>
      <p:ext uri="{BB962C8B-B14F-4D97-AF65-F5344CB8AC3E}">
        <p14:creationId xmlns:p14="http://schemas.microsoft.com/office/powerpoint/2010/main" val="333552432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882" y="-1"/>
            <a:ext cx="12868409" cy="6994525"/>
          </a:xfrm>
          <a:prstGeom prst="rect">
            <a:avLst/>
          </a:prstGeom>
          <a:noFill/>
          <a:ln>
            <a:noFill/>
          </a:ln>
        </p:spPr>
      </p:pic>
      <p:sp>
        <p:nvSpPr>
          <p:cNvPr id="7" name="Rectangle 6"/>
          <p:cNvSpPr/>
          <p:nvPr/>
        </p:nvSpPr>
        <p:spPr bwMode="ltGray">
          <a:xfrm>
            <a:off x="264724" y="297302"/>
            <a:ext cx="5485622" cy="63891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an ADF Project</a:t>
            </a:r>
          </a:p>
        </p:txBody>
      </p:sp>
      <p:sp>
        <p:nvSpPr>
          <p:cNvPr id="17" name="Title 16"/>
          <p:cNvSpPr>
            <a:spLocks noGrp="1"/>
          </p:cNvSpPr>
          <p:nvPr>
            <p:ph type="title" idx="4294967295"/>
          </p:nvPr>
        </p:nvSpPr>
        <p:spPr>
          <a:xfrm>
            <a:off x="274320" y="307608"/>
            <a:ext cx="5486718" cy="917575"/>
          </a:xfrm>
        </p:spPr>
        <p:txBody>
          <a:bodyPr>
            <a:normAutofit/>
          </a:bodyPr>
          <a:lstStyle/>
          <a:p>
            <a:r>
              <a:rPr lang="en-US" dirty="0"/>
              <a:t>Lab:</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Tree>
    <p:extLst>
      <p:ext uri="{BB962C8B-B14F-4D97-AF65-F5344CB8AC3E}">
        <p14:creationId xmlns:p14="http://schemas.microsoft.com/office/powerpoint/2010/main" val="348218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3916907" cy="139207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rPr>
              <a:t>Data Storage</a:t>
            </a:r>
            <a:r>
              <a:rPr kumimoji="0" lang="en-US" sz="4400" b="0" i="0" u="none" strike="noStrike" kern="1200" cap="none" spc="-102" normalizeH="0" noProof="0" dirty="0">
                <a:ln w="3175">
                  <a:noFill/>
                </a:ln>
                <a:solidFill>
                  <a:schemeClr val="tx1">
                    <a:lumMod val="50000"/>
                  </a:schemeClr>
                </a:solidFill>
                <a:effectLst/>
                <a:uLnTx/>
                <a:uFillTx/>
                <a:latin typeface="+mj-lt"/>
                <a:ea typeface="+mn-ea"/>
                <a:cs typeface="Segoe UI" pitchFamily="34" charset="0"/>
              </a:rPr>
              <a:t> Technologies</a:t>
            </a:r>
            <a:endParaRPr kumimoji="0" lang="en-US" sz="40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605670" y="88675"/>
            <a:ext cx="8830805" cy="6740327"/>
          </a:xfrm>
          <a:prstGeom prst="rect">
            <a:avLst/>
          </a:prstGeom>
        </p:spPr>
      </p:pic>
    </p:spTree>
    <p:extLst>
      <p:ext uri="{BB962C8B-B14F-4D97-AF65-F5344CB8AC3E}">
        <p14:creationId xmlns:p14="http://schemas.microsoft.com/office/powerpoint/2010/main" val="22450501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3698543" cy="199257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rPr>
              <a:t>Data Processing Technologies</a:t>
            </a:r>
            <a:endParaRPr kumimoji="0" lang="en-US" sz="4000" b="0" i="0" u="none" strike="noStrike" kern="1200" cap="none" spc="-102" normalizeH="0" baseline="0" noProof="0" dirty="0">
              <a:ln w="3175">
                <a:noFill/>
              </a:ln>
              <a:solidFill>
                <a:schemeClr val="tx1">
                  <a:lumMod val="50000"/>
                </a:schemeClr>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3577908" y="70288"/>
            <a:ext cx="9071754" cy="6924237"/>
          </a:xfrm>
          <a:prstGeom prst="rect">
            <a:avLst/>
          </a:prstGeom>
        </p:spPr>
      </p:pic>
    </p:spTree>
    <p:extLst>
      <p:ext uri="{BB962C8B-B14F-4D97-AF65-F5344CB8AC3E}">
        <p14:creationId xmlns:p14="http://schemas.microsoft.com/office/powerpoint/2010/main" val="38732413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1888787" cy="917575"/>
          </a:xfrm>
        </p:spPr>
        <p:txBody>
          <a:bodyPr/>
          <a:lstStyle/>
          <a:p>
            <a:r>
              <a:rPr lang="en-US" dirty="0"/>
              <a:t>Analytics Options</a:t>
            </a:r>
          </a:p>
        </p:txBody>
      </p:sp>
      <p:graphicFrame>
        <p:nvGraphicFramePr>
          <p:cNvPr id="3" name="Table 2"/>
          <p:cNvGraphicFramePr>
            <a:graphicFrameLocks noGrp="1"/>
          </p:cNvGraphicFramePr>
          <p:nvPr>
            <p:extLst/>
          </p:nvPr>
        </p:nvGraphicFramePr>
        <p:xfrm>
          <a:off x="1744925" y="818538"/>
          <a:ext cx="9068982" cy="5791197"/>
        </p:xfrm>
        <a:graphic>
          <a:graphicData uri="http://schemas.openxmlformats.org/drawingml/2006/table">
            <a:tbl>
              <a:tblPr/>
              <a:tblGrid>
                <a:gridCol w="6771035">
                  <a:extLst>
                    <a:ext uri="{9D8B030D-6E8A-4147-A177-3AD203B41FA5}">
                      <a16:colId xmlns:a16="http://schemas.microsoft.com/office/drawing/2014/main" val="3400068076"/>
                    </a:ext>
                  </a:extLst>
                </a:gridCol>
                <a:gridCol w="2297947">
                  <a:extLst>
                    <a:ext uri="{9D8B030D-6E8A-4147-A177-3AD203B41FA5}">
                      <a16:colId xmlns:a16="http://schemas.microsoft.com/office/drawing/2014/main" val="1053375319"/>
                    </a:ext>
                  </a:extLst>
                </a:gridCol>
              </a:tblGrid>
              <a:tr h="504342">
                <a:tc>
                  <a:txBody>
                    <a:bodyPr/>
                    <a:lstStyle/>
                    <a:p>
                      <a:r>
                        <a:rPr lang="en-US" sz="1800">
                          <a:solidFill>
                            <a:schemeClr val="bg2"/>
                          </a:solidFill>
                        </a:rPr>
                        <a:t>You're looking for...</a:t>
                      </a:r>
                    </a:p>
                  </a:txBody>
                  <a:tcPr marL="43551" marR="43551" marT="21776" marB="21776" anchor="ctr">
                    <a:lnL>
                      <a:noFill/>
                    </a:lnL>
                    <a:lnR>
                      <a:noFill/>
                    </a:lnR>
                    <a:lnT>
                      <a:noFill/>
                    </a:lnT>
                    <a:lnB>
                      <a:noFill/>
                    </a:lnB>
                  </a:tcPr>
                </a:tc>
                <a:tc>
                  <a:txBody>
                    <a:bodyPr/>
                    <a:lstStyle/>
                    <a:p>
                      <a:r>
                        <a:rPr lang="en-US" sz="1800" dirty="0">
                          <a:solidFill>
                            <a:schemeClr val="bg2"/>
                          </a:solidFill>
                        </a:rPr>
                        <a:t>You can use this</a:t>
                      </a:r>
                    </a:p>
                  </a:txBody>
                  <a:tcPr marL="43551" marR="43551" marT="21776" marB="21776" anchor="ctr">
                    <a:lnL>
                      <a:noFill/>
                    </a:lnL>
                    <a:lnR>
                      <a:noFill/>
                    </a:lnR>
                    <a:lnT>
                      <a:noFill/>
                    </a:lnT>
                    <a:lnB>
                      <a:noFill/>
                    </a:lnB>
                  </a:tcPr>
                </a:tc>
                <a:extLst>
                  <a:ext uri="{0D108BD9-81ED-4DB2-BD59-A6C34878D82A}">
                    <a16:rowId xmlns:a16="http://schemas.microsoft.com/office/drawing/2014/main" val="3143753309"/>
                  </a:ext>
                </a:extLst>
              </a:tr>
              <a:tr h="629013">
                <a:tc>
                  <a:txBody>
                    <a:bodyPr/>
                    <a:lstStyle/>
                    <a:p>
                      <a:pPr marL="285750" indent="-285750" algn="l" defTabSz="932742" rtl="0" eaLnBrk="1" latinLnBrk="0" hangingPunct="1">
                        <a:lnSpc>
                          <a:spcPts val="2000"/>
                        </a:lnSpc>
                        <a:spcAft>
                          <a:spcPts val="0"/>
                        </a:spcAft>
                        <a:buFont typeface="Arial" panose="020B0604020202020204" pitchFamily="34" charset="0"/>
                        <a:buChar char="•"/>
                        <a:tabLst/>
                      </a:pPr>
                      <a:r>
                        <a:rPr lang="en-US" sz="1800" kern="1200">
                          <a:solidFill>
                            <a:schemeClr val="tx1"/>
                          </a:solidFill>
                          <a:latin typeface="+mn-lt"/>
                          <a:ea typeface="+mn-ea"/>
                          <a:cs typeface="+mn-cs"/>
                        </a:rPr>
                        <a:t>A fully managed relational database that provisions quickly, scales on the fly, and includes built-in intelligence and security</a:t>
                      </a:r>
                    </a:p>
                  </a:txBody>
                  <a:tcPr>
                    <a:lnL>
                      <a:noFill/>
                    </a:lnL>
                    <a:lnR>
                      <a:noFill/>
                    </a:lnR>
                    <a:lnT>
                      <a:noFill/>
                    </a:lnT>
                    <a:lnB>
                      <a:noFill/>
                    </a:lnB>
                  </a:tcPr>
                </a:tc>
                <a:tc>
                  <a:txBody>
                    <a:bodyPr/>
                    <a:lstStyle/>
                    <a:p>
                      <a:r>
                        <a:rPr lang="en-US" sz="1600">
                          <a:hlinkClick r:id="rId3"/>
                        </a:rPr>
                        <a:t>Azure SQL Database</a:t>
                      </a:r>
                      <a:r>
                        <a:rPr lang="en-US" sz="1600"/>
                        <a:t> </a:t>
                      </a:r>
                    </a:p>
                  </a:txBody>
                  <a:tcPr>
                    <a:lnL>
                      <a:noFill/>
                    </a:lnL>
                    <a:lnR>
                      <a:noFill/>
                    </a:lnR>
                    <a:lnT>
                      <a:noFill/>
                    </a:lnT>
                    <a:lnB>
                      <a:noFill/>
                    </a:lnB>
                    <a:noFill/>
                  </a:tcPr>
                </a:tc>
                <a:extLst>
                  <a:ext uri="{0D108BD9-81ED-4DB2-BD59-A6C34878D82A}">
                    <a16:rowId xmlns:a16="http://schemas.microsoft.com/office/drawing/2014/main" val="758088985"/>
                  </a:ext>
                </a:extLst>
              </a:tr>
              <a:tr h="629013">
                <a:tc>
                  <a:txBody>
                    <a:bodyPr/>
                    <a:lstStyle/>
                    <a:p>
                      <a:pPr marL="285750" indent="-285750" algn="l" defTabSz="932742" rtl="0" eaLnBrk="1" latinLnBrk="0" hangingPunct="1">
                        <a:lnSpc>
                          <a:spcPts val="2000"/>
                        </a:lnSpc>
                        <a:spcAft>
                          <a:spcPts val="0"/>
                        </a:spcAft>
                        <a:buFont typeface="Arial" panose="020B0604020202020204" pitchFamily="34" charset="0"/>
                        <a:buChar char="•"/>
                      </a:pPr>
                      <a:r>
                        <a:rPr lang="en-US" sz="1800" kern="1200">
                          <a:solidFill>
                            <a:schemeClr val="tx1"/>
                          </a:solidFill>
                          <a:latin typeface="+mn-lt"/>
                          <a:ea typeface="+mn-ea"/>
                          <a:cs typeface="+mn-cs"/>
                        </a:rPr>
                        <a:t>A fully managed, elastic data warehouse with security at every level of scale at no extra cost</a:t>
                      </a:r>
                    </a:p>
                  </a:txBody>
                  <a:tcPr>
                    <a:lnL>
                      <a:noFill/>
                    </a:lnL>
                    <a:lnR>
                      <a:noFill/>
                    </a:lnR>
                    <a:lnT>
                      <a:noFill/>
                    </a:lnT>
                    <a:lnB>
                      <a:noFill/>
                    </a:lnB>
                  </a:tcPr>
                </a:tc>
                <a:tc>
                  <a:txBody>
                    <a:bodyPr/>
                    <a:lstStyle/>
                    <a:p>
                      <a:r>
                        <a:rPr lang="en-US" sz="1600">
                          <a:hlinkClick r:id="rId4"/>
                        </a:rPr>
                        <a:t>Azure SQL Data Warehouse</a:t>
                      </a:r>
                      <a:endParaRPr lang="en-US" sz="1600"/>
                    </a:p>
                  </a:txBody>
                  <a:tcPr>
                    <a:lnL>
                      <a:noFill/>
                    </a:lnL>
                    <a:lnR>
                      <a:noFill/>
                    </a:lnR>
                    <a:lnT>
                      <a:noFill/>
                    </a:lnT>
                    <a:lnB>
                      <a:noFill/>
                    </a:lnB>
                    <a:noFill/>
                  </a:tcPr>
                </a:tc>
                <a:extLst>
                  <a:ext uri="{0D108BD9-81ED-4DB2-BD59-A6C34878D82A}">
                    <a16:rowId xmlns:a16="http://schemas.microsoft.com/office/drawing/2014/main" val="1717185735"/>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cloud Hadoop and Spark service backed by 99.9% SLA for your enterprise</a:t>
                      </a:r>
                    </a:p>
                  </a:txBody>
                  <a:tcPr marL="43551" marR="43551" marT="21776" marB="21776">
                    <a:lnL>
                      <a:noFill/>
                    </a:lnL>
                    <a:lnR>
                      <a:noFill/>
                    </a:lnR>
                    <a:lnT>
                      <a:noFill/>
                    </a:lnT>
                    <a:lnB>
                      <a:noFill/>
                    </a:lnB>
                  </a:tcPr>
                </a:tc>
                <a:tc>
                  <a:txBody>
                    <a:bodyPr/>
                    <a:lstStyle/>
                    <a:p>
                      <a:r>
                        <a:rPr lang="en-US" sz="1600">
                          <a:solidFill>
                            <a:schemeClr val="tx2"/>
                          </a:solidFill>
                          <a:hlinkClick r:id="rId5"/>
                        </a:rPr>
                        <a:t>HDInsight</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4218416796"/>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cloud service to easily build, deploy, and share predictive analytics solutions</a:t>
                      </a:r>
                    </a:p>
                  </a:txBody>
                  <a:tcPr marL="43551" marR="43551" marT="21776" marB="21776">
                    <a:lnL>
                      <a:noFill/>
                    </a:lnL>
                    <a:lnR>
                      <a:noFill/>
                    </a:lnR>
                    <a:lnT>
                      <a:noFill/>
                    </a:lnT>
                    <a:lnB>
                      <a:noFill/>
                    </a:lnB>
                  </a:tcPr>
                </a:tc>
                <a:tc>
                  <a:txBody>
                    <a:bodyPr/>
                    <a:lstStyle/>
                    <a:p>
                      <a:r>
                        <a:rPr lang="en-US" sz="1600">
                          <a:solidFill>
                            <a:schemeClr val="tx2"/>
                          </a:solidFill>
                          <a:hlinkClick r:id="rId6"/>
                        </a:rPr>
                        <a:t>Machine Learning</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537819014"/>
                  </a:ext>
                </a:extLst>
              </a:tr>
              <a:tr h="578762">
                <a:tc>
                  <a:txBody>
                    <a:bodyPr/>
                    <a:lstStyle/>
                    <a:p>
                      <a:pPr marL="285750" indent="-228600">
                        <a:lnSpc>
                          <a:spcPts val="2000"/>
                        </a:lnSpc>
                        <a:spcAft>
                          <a:spcPts val="0"/>
                        </a:spcAft>
                        <a:buFont typeface="Arial" panose="020B0604020202020204" pitchFamily="34" charset="0"/>
                        <a:buChar char="•"/>
                      </a:pPr>
                      <a:r>
                        <a:rPr lang="en-US" sz="1800"/>
                        <a:t>An on-demand, real-time stream processing service with enterprise-grade security, auditing, and support</a:t>
                      </a:r>
                    </a:p>
                  </a:txBody>
                  <a:tcPr marL="43551" marR="43551" marT="21776" marB="21776">
                    <a:lnL>
                      <a:noFill/>
                    </a:lnL>
                    <a:lnR>
                      <a:noFill/>
                    </a:lnR>
                    <a:lnT>
                      <a:noFill/>
                    </a:lnT>
                    <a:lnB>
                      <a:noFill/>
                    </a:lnB>
                  </a:tcPr>
                </a:tc>
                <a:tc>
                  <a:txBody>
                    <a:bodyPr/>
                    <a:lstStyle/>
                    <a:p>
                      <a:r>
                        <a:rPr lang="en-US" sz="1600">
                          <a:solidFill>
                            <a:schemeClr val="tx2"/>
                          </a:solidFill>
                          <a:hlinkClick r:id="rId7"/>
                        </a:rPr>
                        <a:t>Stream Analytics</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1392740090"/>
                  </a:ext>
                </a:extLst>
              </a:tr>
              <a:tr h="556257">
                <a:tc>
                  <a:txBody>
                    <a:bodyPr/>
                    <a:lstStyle/>
                    <a:p>
                      <a:pPr marL="285750" indent="-228600">
                        <a:lnSpc>
                          <a:spcPts val="2000"/>
                        </a:lnSpc>
                        <a:spcAft>
                          <a:spcPts val="0"/>
                        </a:spcAft>
                        <a:buFont typeface="Arial" panose="020B0604020202020204" pitchFamily="34" charset="0"/>
                        <a:buChar char="•"/>
                      </a:pPr>
                      <a:r>
                        <a:rPr lang="en-US" sz="1800"/>
                        <a:t>A no-limits data lake built to support massively parallel analytics</a:t>
                      </a:r>
                    </a:p>
                  </a:txBody>
                  <a:tcPr marL="43551" marR="43551" marT="21776" marB="21776">
                    <a:lnL>
                      <a:noFill/>
                    </a:lnL>
                    <a:lnR>
                      <a:noFill/>
                    </a:lnR>
                    <a:lnT>
                      <a:noFill/>
                    </a:lnT>
                    <a:lnB>
                      <a:noFill/>
                    </a:lnB>
                  </a:tcPr>
                </a:tc>
                <a:tc>
                  <a:txBody>
                    <a:bodyPr/>
                    <a:lstStyle/>
                    <a:p>
                      <a:r>
                        <a:rPr lang="en-US" sz="1600">
                          <a:solidFill>
                            <a:schemeClr val="tx2"/>
                          </a:solidFill>
                          <a:hlinkClick r:id="rId8"/>
                        </a:rPr>
                        <a:t>Data Lake Store</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759794598"/>
                  </a:ext>
                </a:extLst>
              </a:tr>
              <a:tr h="578762">
                <a:tc>
                  <a:txBody>
                    <a:bodyPr/>
                    <a:lstStyle/>
                    <a:p>
                      <a:pPr marL="285750" indent="-228600">
                        <a:lnSpc>
                          <a:spcPts val="2000"/>
                        </a:lnSpc>
                        <a:spcAft>
                          <a:spcPts val="0"/>
                        </a:spcAft>
                        <a:buFont typeface="Arial" panose="020B0604020202020204" pitchFamily="34" charset="0"/>
                        <a:buChar char="•"/>
                      </a:pPr>
                      <a:r>
                        <a:rPr lang="en-US" sz="1800"/>
                        <a:t>A fully managed on-demand pay-per-job analytics service with enterprise-grade security, auditing, and support</a:t>
                      </a:r>
                    </a:p>
                  </a:txBody>
                  <a:tcPr marL="43551" marR="43551" marT="21776" marB="21776">
                    <a:lnL>
                      <a:noFill/>
                    </a:lnL>
                    <a:lnR>
                      <a:noFill/>
                    </a:lnR>
                    <a:lnT>
                      <a:noFill/>
                    </a:lnT>
                    <a:lnB>
                      <a:noFill/>
                    </a:lnB>
                  </a:tcPr>
                </a:tc>
                <a:tc>
                  <a:txBody>
                    <a:bodyPr/>
                    <a:lstStyle/>
                    <a:p>
                      <a:r>
                        <a:rPr lang="en-US" sz="1600">
                          <a:solidFill>
                            <a:schemeClr val="tx2"/>
                          </a:solidFill>
                          <a:hlinkClick r:id="rId9"/>
                        </a:rPr>
                        <a:t>Data Lake Analytics</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786429361"/>
                  </a:ext>
                </a:extLst>
              </a:tr>
              <a:tr h="578762">
                <a:tc>
                  <a:txBody>
                    <a:bodyPr/>
                    <a:lstStyle/>
                    <a:p>
                      <a:pPr marL="285750" indent="-228600">
                        <a:lnSpc>
                          <a:spcPts val="2000"/>
                        </a:lnSpc>
                        <a:spcAft>
                          <a:spcPts val="0"/>
                        </a:spcAft>
                        <a:buFont typeface="Arial" panose="020B0604020202020204" pitchFamily="34" charset="0"/>
                        <a:buChar char="•"/>
                      </a:pPr>
                      <a:r>
                        <a:rPr lang="en-US" sz="1800"/>
                        <a:t>An enterprise-wide metadata catalog that makes data asset discovery simple</a:t>
                      </a:r>
                    </a:p>
                  </a:txBody>
                  <a:tcPr marL="43551" marR="43551" marT="21776" marB="21776">
                    <a:lnL>
                      <a:noFill/>
                    </a:lnL>
                    <a:lnR>
                      <a:noFill/>
                    </a:lnR>
                    <a:lnT>
                      <a:noFill/>
                    </a:lnT>
                    <a:lnB>
                      <a:noFill/>
                    </a:lnB>
                  </a:tcPr>
                </a:tc>
                <a:tc>
                  <a:txBody>
                    <a:bodyPr/>
                    <a:lstStyle/>
                    <a:p>
                      <a:r>
                        <a:rPr lang="en-US" sz="1600">
                          <a:solidFill>
                            <a:schemeClr val="tx2"/>
                          </a:solidFill>
                          <a:hlinkClick r:id="rId10"/>
                        </a:rPr>
                        <a:t>Data Catalog</a:t>
                      </a:r>
                      <a:r>
                        <a:rPr lang="en-US" sz="160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674662325"/>
                  </a:ext>
                </a:extLst>
              </a:tr>
              <a:tr h="578762">
                <a:tc>
                  <a:txBody>
                    <a:bodyPr/>
                    <a:lstStyle/>
                    <a:p>
                      <a:pPr marL="285750" indent="-228600">
                        <a:lnSpc>
                          <a:spcPts val="2000"/>
                        </a:lnSpc>
                        <a:spcAft>
                          <a:spcPts val="0"/>
                        </a:spcAft>
                        <a:buFont typeface="Arial" panose="020B0604020202020204" pitchFamily="34" charset="0"/>
                        <a:buChar char="•"/>
                      </a:pPr>
                      <a:r>
                        <a:rPr lang="en-US" sz="1800"/>
                        <a:t>A data integration service to orchestrate and automate data movement and transformation</a:t>
                      </a:r>
                    </a:p>
                  </a:txBody>
                  <a:tcPr marL="43551" marR="43551" marT="21776" marB="21776">
                    <a:lnL>
                      <a:noFill/>
                    </a:lnL>
                    <a:lnR>
                      <a:noFill/>
                    </a:lnR>
                    <a:lnT>
                      <a:noFill/>
                    </a:lnT>
                    <a:lnB>
                      <a:noFill/>
                    </a:lnB>
                  </a:tcPr>
                </a:tc>
                <a:tc>
                  <a:txBody>
                    <a:bodyPr/>
                    <a:lstStyle/>
                    <a:p>
                      <a:r>
                        <a:rPr lang="en-US" sz="1600" dirty="0">
                          <a:solidFill>
                            <a:schemeClr val="tx2"/>
                          </a:solidFill>
                          <a:hlinkClick r:id="rId11"/>
                        </a:rPr>
                        <a:t>Data Factory</a:t>
                      </a:r>
                      <a:r>
                        <a:rPr lang="en-US" sz="1600" dirty="0">
                          <a:solidFill>
                            <a:schemeClr val="tx2"/>
                          </a:solidFill>
                        </a:rPr>
                        <a:t> </a:t>
                      </a:r>
                    </a:p>
                  </a:txBody>
                  <a:tcPr marL="43551" marR="43551" marT="21776" marB="21776">
                    <a:lnL>
                      <a:noFill/>
                    </a:lnL>
                    <a:lnR>
                      <a:noFill/>
                    </a:lnR>
                    <a:lnT>
                      <a:noFill/>
                    </a:lnT>
                    <a:lnB>
                      <a:noFill/>
                    </a:lnB>
                    <a:noFill/>
                  </a:tcPr>
                </a:tc>
                <a:extLst>
                  <a:ext uri="{0D108BD9-81ED-4DB2-BD59-A6C34878D82A}">
                    <a16:rowId xmlns:a16="http://schemas.microsoft.com/office/drawing/2014/main" val="2371708466"/>
                  </a:ext>
                </a:extLst>
              </a:tr>
            </a:tbl>
          </a:graphicData>
        </a:graphic>
      </p:graphicFrame>
      <p:sp>
        <p:nvSpPr>
          <p:cNvPr id="4" name="Rectangle 1"/>
          <p:cNvSpPr>
            <a:spLocks noChangeArrowheads="1"/>
          </p:cNvSpPr>
          <p:nvPr/>
        </p:nvSpPr>
        <p:spPr bwMode="auto">
          <a:xfrm>
            <a:off x="817563" y="1027113"/>
            <a:ext cx="3856037" cy="0"/>
          </a:xfrm>
          <a:prstGeom prst="rect">
            <a:avLst/>
          </a:prstGeom>
          <a:solidFill>
            <a:srgbClr val="3030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14207" tIns="0" rIns="249159" bIns="0" numCol="1" anchor="ctr" anchorCtr="0" compatLnSpc="1">
            <a:prstTxWarp prst="textNoShape">
              <a:avLst/>
            </a:prstTxWarp>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82338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Related content</a:t>
            </a:r>
          </a:p>
        </p:txBody>
      </p:sp>
      <p:sp>
        <p:nvSpPr>
          <p:cNvPr id="6" name="Text Placeholder 5"/>
          <p:cNvSpPr>
            <a:spLocks noGrp="1"/>
          </p:cNvSpPr>
          <p:nvPr>
            <p:ph type="body" sz="quarter" idx="10"/>
          </p:nvPr>
        </p:nvSpPr>
        <p:spPr>
          <a:xfrm>
            <a:off x="274639" y="1897062"/>
            <a:ext cx="11887200" cy="3619452"/>
          </a:xfrm>
        </p:spPr>
        <p:txBody>
          <a:bodyPr/>
          <a:lstStyle/>
          <a:p>
            <a:r>
              <a:rPr lang="en-US" dirty="0"/>
              <a:t>Data Science  Blog: </a:t>
            </a:r>
            <a:r>
              <a:rPr lang="en-US" dirty="0">
                <a:hlinkClick r:id="rId3"/>
              </a:rPr>
              <a:t>https://buckwoody.wordpress.com/</a:t>
            </a:r>
            <a:r>
              <a:rPr lang="en-US" dirty="0"/>
              <a:t> </a:t>
            </a:r>
          </a:p>
          <a:p>
            <a:endParaRPr lang="en-US" dirty="0"/>
          </a:p>
          <a:p>
            <a:r>
              <a:rPr lang="en-US" dirty="0"/>
              <a:t>The Team Data Science Process: </a:t>
            </a:r>
            <a:r>
              <a:rPr lang="en-US" dirty="0">
                <a:hlinkClick r:id="rId4"/>
              </a:rPr>
              <a:t>http://tinyurl.com/ya3n7p9z</a:t>
            </a:r>
            <a:r>
              <a:rPr lang="en-US" dirty="0"/>
              <a:t> </a:t>
            </a:r>
          </a:p>
          <a:p>
            <a:endParaRPr lang="en-US" dirty="0"/>
          </a:p>
          <a:p>
            <a:r>
              <a:rPr lang="en-US" dirty="0"/>
              <a:t>Microsoft Business Analytics and AI: </a:t>
            </a:r>
            <a:r>
              <a:rPr lang="en-US" dirty="0">
                <a:hlinkClick r:id="rId5"/>
              </a:rPr>
              <a:t>http://tinyurl.com/ydfnduu3</a:t>
            </a:r>
            <a:r>
              <a:rPr lang="en-US" dirty="0"/>
              <a:t> </a:t>
            </a:r>
            <a:endParaRPr lang="en-US" sz="2000" dirty="0"/>
          </a:p>
        </p:txBody>
      </p:sp>
    </p:spTree>
    <p:extLst>
      <p:ext uri="{BB962C8B-B14F-4D97-AF65-F5344CB8AC3E}">
        <p14:creationId xmlns:p14="http://schemas.microsoft.com/office/powerpoint/2010/main" val="109055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740132"/>
            <a:ext cx="4892040" cy="1514261"/>
          </a:xfrm>
        </p:spPr>
        <p:txBody>
          <a:bodyPr/>
          <a:lstStyle/>
          <a:p>
            <a:r>
              <a:rPr lang="en-US" dirty="0"/>
              <a:t>The Data Science Difference</a:t>
            </a:r>
          </a:p>
        </p:txBody>
      </p:sp>
      <p:pic>
        <p:nvPicPr>
          <p:cNvPr id="3" name="Picture 2"/>
          <p:cNvPicPr>
            <a:picLocks noChangeAspect="1"/>
          </p:cNvPicPr>
          <p:nvPr/>
        </p:nvPicPr>
        <p:blipFill>
          <a:blip r:embed="rId3"/>
          <a:stretch>
            <a:fillRect/>
          </a:stretch>
        </p:blipFill>
        <p:spPr>
          <a:xfrm>
            <a:off x="5380037" y="-7938"/>
            <a:ext cx="10494411" cy="6994525"/>
          </a:xfrm>
          <a:prstGeom prst="rect">
            <a:avLst/>
          </a:prstGeom>
        </p:spPr>
      </p:pic>
    </p:spTree>
    <p:extLst>
      <p:ext uri="{BB962C8B-B14F-4D97-AF65-F5344CB8AC3E}">
        <p14:creationId xmlns:p14="http://schemas.microsoft.com/office/powerpoint/2010/main" val="49148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Q&amp;A</a:t>
            </a:r>
          </a:p>
        </p:txBody>
      </p:sp>
    </p:spTree>
    <p:extLst>
      <p:ext uri="{BB962C8B-B14F-4D97-AF65-F5344CB8AC3E}">
        <p14:creationId xmlns:p14="http://schemas.microsoft.com/office/powerpoint/2010/main" val="30573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B185B-06CC-4334-8EBD-AA3F89038D12}"/>
              </a:ext>
            </a:extLst>
          </p:cNvPr>
          <p:cNvSpPr/>
          <p:nvPr/>
        </p:nvSpPr>
        <p:spPr>
          <a:xfrm>
            <a:off x="655637" y="2278062"/>
            <a:ext cx="10918887" cy="1200329"/>
          </a:xfrm>
          <a:prstGeom prst="rect">
            <a:avLst/>
          </a:prstGeom>
        </p:spPr>
        <p:txBody>
          <a:bodyPr wrap="none">
            <a:spAutoFit/>
          </a:bodyPr>
          <a:lstStyle/>
          <a:p>
            <a:r>
              <a:rPr lang="en-US" sz="7200" dirty="0">
                <a:solidFill>
                  <a:srgbClr val="FFFF00"/>
                </a:solidFill>
              </a:rPr>
              <a:t>Thank you for your attention</a:t>
            </a:r>
            <a:endParaRPr lang="en-US" sz="7200"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5637" y="220662"/>
            <a:ext cx="6858000" cy="6494085"/>
          </a:xfrm>
          <a:prstGeom prst="rect">
            <a:avLst/>
          </a:prstGeom>
        </p:spPr>
        <p:txBody>
          <a:bodyPr wrap="square">
            <a:spAutoFit/>
          </a:bodyPr>
          <a:lstStyle/>
          <a:p>
            <a:r>
              <a:rPr lang="en-US" sz="2400" dirty="0">
                <a:solidFill>
                  <a:srgbClr val="0070C0"/>
                </a:solidFill>
              </a:rPr>
              <a:t>Data Acquisition, Storage, and Processing</a:t>
            </a:r>
          </a:p>
          <a:p>
            <a:pPr lvl="1"/>
            <a:r>
              <a:rPr lang="en-US" sz="2000" dirty="0"/>
              <a:t>Collection hygiene</a:t>
            </a:r>
          </a:p>
          <a:p>
            <a:pPr lvl="1"/>
            <a:r>
              <a:rPr lang="en-US" sz="2000" dirty="0"/>
              <a:t>Intelligent storage</a:t>
            </a:r>
          </a:p>
          <a:p>
            <a:pPr lvl="1"/>
            <a:r>
              <a:rPr lang="en-US" sz="2000" dirty="0"/>
              <a:t>Data engines (RDBMS, NoSQL)</a:t>
            </a:r>
          </a:p>
          <a:p>
            <a:endParaRPr lang="en-US" sz="2000" dirty="0"/>
          </a:p>
          <a:p>
            <a:r>
              <a:rPr lang="en-US" sz="2400" dirty="0">
                <a:solidFill>
                  <a:srgbClr val="0070C0"/>
                </a:solidFill>
              </a:rPr>
              <a:t>Reporting</a:t>
            </a:r>
          </a:p>
          <a:p>
            <a:pPr lvl="1"/>
            <a:r>
              <a:rPr lang="en-US" sz="2000" dirty="0"/>
              <a:t>Query languages</a:t>
            </a:r>
          </a:p>
          <a:p>
            <a:pPr lvl="1"/>
            <a:r>
              <a:rPr lang="en-US" sz="2000" dirty="0"/>
              <a:t>Tabular results</a:t>
            </a:r>
          </a:p>
          <a:p>
            <a:pPr lvl="1"/>
            <a:r>
              <a:rPr lang="en-US" sz="2000" dirty="0"/>
              <a:t>Graphical presentation</a:t>
            </a:r>
          </a:p>
          <a:p>
            <a:endParaRPr lang="en-US" sz="2000" dirty="0"/>
          </a:p>
          <a:p>
            <a:r>
              <a:rPr lang="en-US" sz="2400" dirty="0">
                <a:solidFill>
                  <a:srgbClr val="0070C0"/>
                </a:solidFill>
              </a:rPr>
              <a:t>Business Intelligence</a:t>
            </a:r>
          </a:p>
          <a:p>
            <a:pPr lvl="1"/>
            <a:r>
              <a:rPr lang="en-US" sz="2000" dirty="0"/>
              <a:t>Multi-dimensional queries</a:t>
            </a:r>
          </a:p>
          <a:p>
            <a:pPr lvl="1"/>
            <a:r>
              <a:rPr lang="en-US" sz="2000" dirty="0"/>
              <a:t>Historical aggregations</a:t>
            </a:r>
          </a:p>
          <a:p>
            <a:pPr lvl="1"/>
            <a:r>
              <a:rPr lang="en-US" sz="2000" dirty="0"/>
              <a:t>Exploration and question generation</a:t>
            </a:r>
          </a:p>
          <a:p>
            <a:endParaRPr lang="en-US" sz="2000" dirty="0"/>
          </a:p>
          <a:p>
            <a:r>
              <a:rPr lang="en-US" sz="2400" dirty="0">
                <a:solidFill>
                  <a:srgbClr val="00B050"/>
                </a:solidFill>
              </a:rPr>
              <a:t>Cognitive Intelligence </a:t>
            </a:r>
          </a:p>
          <a:p>
            <a:pPr lvl="1"/>
            <a:r>
              <a:rPr lang="en-US" sz="2000" dirty="0"/>
              <a:t>Adaptive</a:t>
            </a:r>
          </a:p>
          <a:p>
            <a:pPr lvl="1"/>
            <a:r>
              <a:rPr lang="en-US" sz="2000" dirty="0"/>
              <a:t>Interactive</a:t>
            </a:r>
          </a:p>
          <a:p>
            <a:pPr lvl="1"/>
            <a:r>
              <a:rPr lang="en-US" sz="2000" dirty="0"/>
              <a:t>Iterative and Stateful</a:t>
            </a:r>
          </a:p>
          <a:p>
            <a:pPr lvl="1"/>
            <a:r>
              <a:rPr lang="en-US" sz="2000" dirty="0"/>
              <a:t>Contextual</a:t>
            </a:r>
          </a:p>
        </p:txBody>
      </p:sp>
      <p:sp>
        <p:nvSpPr>
          <p:cNvPr id="5" name="Title 1"/>
          <p:cNvSpPr txBox="1">
            <a:spLocks/>
          </p:cNvSpPr>
          <p:nvPr/>
        </p:nvSpPr>
        <p:spPr>
          <a:xfrm>
            <a:off x="0" y="101600"/>
            <a:ext cx="3533775" cy="2068513"/>
          </a:xfrm>
          <a:prstGeom prst="rect">
            <a:avLst/>
          </a:prstGeom>
        </p:spPr>
        <p:txBody>
          <a:bodyPr vert="horz" wrap="square" lIns="146283" tIns="91428" rIns="146283" bIns="91428" numCol="1" rtlCol="0" anchor="t" anchorCtr="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99" dirty="0">
                <a:solidFill>
                  <a:schemeClr val="tx1">
                    <a:lumMod val="75000"/>
                  </a:schemeClr>
                </a:solidFill>
              </a:rPr>
              <a:t>Data Analytics Landscape</a:t>
            </a:r>
          </a:p>
        </p:txBody>
      </p:sp>
    </p:spTree>
    <p:extLst>
      <p:ext uri="{BB962C8B-B14F-4D97-AF65-F5344CB8AC3E}">
        <p14:creationId xmlns:p14="http://schemas.microsoft.com/office/powerpoint/2010/main" val="367033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animEffect transition="in" filter="fade">
                                      <p:cBhvr>
                                        <p:cTn id="44" dur="500"/>
                                        <p:tgtEl>
                                          <p:spTgt spid="4">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animEffect transition="in" filter="fade">
                                      <p:cBhvr>
                                        <p:cTn id="49" dur="500"/>
                                        <p:tgtEl>
                                          <p:spTgt spid="4">
                                            <p:txEl>
                                              <p:pRg st="15" end="1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6" end="16"/>
                                            </p:txEl>
                                          </p:spTgt>
                                        </p:tgtEl>
                                        <p:attrNameLst>
                                          <p:attrName>style.visibility</p:attrName>
                                        </p:attrNameLst>
                                      </p:cBhvr>
                                      <p:to>
                                        <p:strVal val="visible"/>
                                      </p:to>
                                    </p:set>
                                    <p:animEffect transition="in" filter="fade">
                                      <p:cBhvr>
                                        <p:cTn id="52" dur="500"/>
                                        <p:tgtEl>
                                          <p:spTgt spid="4">
                                            <p:txEl>
                                              <p:pRg st="16" end="1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7" end="17"/>
                                            </p:txEl>
                                          </p:spTgt>
                                        </p:tgtEl>
                                        <p:attrNameLst>
                                          <p:attrName>style.visibility</p:attrName>
                                        </p:attrNameLst>
                                      </p:cBhvr>
                                      <p:to>
                                        <p:strVal val="visible"/>
                                      </p:to>
                                    </p:set>
                                    <p:animEffect transition="in" filter="fade">
                                      <p:cBhvr>
                                        <p:cTn id="55" dur="500"/>
                                        <p:tgtEl>
                                          <p:spTgt spid="4">
                                            <p:txEl>
                                              <p:pRg st="17" end="1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8" end="18"/>
                                            </p:txEl>
                                          </p:spTgt>
                                        </p:tgtEl>
                                        <p:attrNameLst>
                                          <p:attrName>style.visibility</p:attrName>
                                        </p:attrNameLst>
                                      </p:cBhvr>
                                      <p:to>
                                        <p:strVal val="visible"/>
                                      </p:to>
                                    </p:set>
                                    <p:animEffect transition="in" filter="fade">
                                      <p:cBhvr>
                                        <p:cTn id="58" dur="500"/>
                                        <p:tgtEl>
                                          <p:spTgt spid="4">
                                            <p:txEl>
                                              <p:pRg st="18" end="1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19" end="19"/>
                                            </p:txEl>
                                          </p:spTgt>
                                        </p:tgtEl>
                                        <p:attrNameLst>
                                          <p:attrName>style.visibility</p:attrName>
                                        </p:attrNameLst>
                                      </p:cBhvr>
                                      <p:to>
                                        <p:strVal val="visible"/>
                                      </p:to>
                                    </p:set>
                                    <p:animEffect transition="in" filter="fade">
                                      <p:cBhvr>
                                        <p:cTn id="61"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Data Science Project Formula</a:t>
            </a:r>
          </a:p>
        </p:txBody>
      </p:sp>
      <p:sp>
        <p:nvSpPr>
          <p:cNvPr id="5" name="Rectangle 4"/>
          <p:cNvSpPr/>
          <p:nvPr/>
        </p:nvSpPr>
        <p:spPr>
          <a:xfrm>
            <a:off x="2103437" y="2430462"/>
            <a:ext cx="8731250" cy="1938992"/>
          </a:xfrm>
          <a:prstGeom prst="rect">
            <a:avLst/>
          </a:prstGeom>
        </p:spPr>
        <p:txBody>
          <a:bodyPr wrap="square">
            <a:spAutoFit/>
          </a:bodyPr>
          <a:lstStyle/>
          <a:p>
            <a:r>
              <a:rPr lang="en-US" sz="4000" dirty="0"/>
              <a:t>Question + Data + Analysis = Answer </a:t>
            </a:r>
          </a:p>
          <a:p>
            <a:endParaRPr lang="en-US" sz="4000" dirty="0"/>
          </a:p>
          <a:p>
            <a:r>
              <a:rPr lang="en-US" sz="4000" dirty="0"/>
              <a:t>…</a:t>
            </a:r>
            <a:r>
              <a:rPr lang="en-US" sz="4000" i="1" dirty="0"/>
              <a:t>which leads to a </a:t>
            </a:r>
            <a:r>
              <a:rPr lang="en-US" sz="4000" dirty="0"/>
              <a:t>Decision/Action</a:t>
            </a:r>
          </a:p>
        </p:txBody>
      </p:sp>
      <p:sp>
        <p:nvSpPr>
          <p:cNvPr id="7" name="Rectangle 6"/>
          <p:cNvSpPr/>
          <p:nvPr/>
        </p:nvSpPr>
        <p:spPr>
          <a:xfrm>
            <a:off x="2179637" y="5097462"/>
            <a:ext cx="8519127" cy="584775"/>
          </a:xfrm>
          <a:prstGeom prst="rect">
            <a:avLst/>
          </a:prstGeom>
        </p:spPr>
        <p:txBody>
          <a:bodyPr wrap="none">
            <a:spAutoFit/>
          </a:bodyPr>
          <a:lstStyle/>
          <a:p>
            <a:r>
              <a:rPr lang="en-US" sz="3200" dirty="0">
                <a:solidFill>
                  <a:srgbClr val="0078D7"/>
                </a:solidFill>
              </a:rPr>
              <a:t>“What will you do when you know the answer?”</a:t>
            </a:r>
          </a:p>
        </p:txBody>
      </p:sp>
    </p:spTree>
    <p:extLst>
      <p:ext uri="{BB962C8B-B14F-4D97-AF65-F5344CB8AC3E}">
        <p14:creationId xmlns:p14="http://schemas.microsoft.com/office/powerpoint/2010/main" val="34862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3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7FB018"/>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21C687E-5107-4CFF-92BF-B04E5F829F68}"/>
              </a:ext>
            </a:extLst>
          </p:cNvPr>
          <p:cNvSpPr/>
          <p:nvPr/>
        </p:nvSpPr>
        <p:spPr>
          <a:xfrm>
            <a:off x="143224" y="6316662"/>
            <a:ext cx="3428567" cy="584775"/>
          </a:xfrm>
          <a:prstGeom prst="rect">
            <a:avLst/>
          </a:prstGeom>
        </p:spPr>
        <p:txBody>
          <a:bodyPr wrap="none">
            <a:spAutoFit/>
          </a:bodyPr>
          <a:lstStyle/>
          <a:p>
            <a:r>
              <a:rPr lang="en-US" sz="3200" dirty="0">
                <a:solidFill>
                  <a:srgbClr val="7030A0"/>
                </a:solidFill>
              </a:rPr>
              <a:t>http://aka.ms/tdsp</a:t>
            </a:r>
          </a:p>
        </p:txBody>
      </p:sp>
    </p:spTree>
    <p:extLst>
      <p:ext uri="{BB962C8B-B14F-4D97-AF65-F5344CB8AC3E}">
        <p14:creationId xmlns:p14="http://schemas.microsoft.com/office/powerpoint/2010/main" val="23635707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7FB018"/>
                </a:solidFill>
                <a:latin typeface="+mj-lt"/>
              </a:rPr>
              <a:t>Platform</a:t>
            </a:r>
            <a:r>
              <a:rPr lang="en-US" sz="4399" dirty="0">
                <a:solidFill>
                  <a:srgbClr val="00B050"/>
                </a:solidFill>
              </a:rPr>
              <a:t> </a:t>
            </a:r>
            <a:r>
              <a:rPr lang="en-US" sz="4399" dirty="0">
                <a:solidFill>
                  <a:schemeClr val="tx1">
                    <a:lumMod val="50000"/>
                  </a:schemeClr>
                </a:solidFill>
              </a:rPr>
              <a:t>for Analytics and AI</a:t>
            </a:r>
          </a:p>
        </p:txBody>
      </p:sp>
      <p:graphicFrame>
        <p:nvGraphicFramePr>
          <p:cNvPr id="3" name="Diagram 2"/>
          <p:cNvGraphicFramePr/>
          <p:nvPr>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2B4487CD-7120-46E3-893C-FA7A90F75B3A}"/>
              </a:ext>
            </a:extLst>
          </p:cNvPr>
          <p:cNvSpPr/>
          <p:nvPr/>
        </p:nvSpPr>
        <p:spPr>
          <a:xfrm>
            <a:off x="143224" y="6316662"/>
            <a:ext cx="3296095" cy="584775"/>
          </a:xfrm>
          <a:prstGeom prst="rect">
            <a:avLst/>
          </a:prstGeom>
        </p:spPr>
        <p:txBody>
          <a:bodyPr wrap="none">
            <a:spAutoFit/>
          </a:bodyPr>
          <a:lstStyle/>
          <a:p>
            <a:r>
              <a:rPr lang="en-US" sz="3200" dirty="0">
                <a:solidFill>
                  <a:srgbClr val="7030A0"/>
                </a:solidFill>
              </a:rPr>
              <a:t>http://aka.ms/cisc</a:t>
            </a:r>
          </a:p>
        </p:txBody>
      </p:sp>
    </p:spTree>
    <p:extLst>
      <p:ext uri="{BB962C8B-B14F-4D97-AF65-F5344CB8AC3E}">
        <p14:creationId xmlns:p14="http://schemas.microsoft.com/office/powerpoint/2010/main" val="1485366476"/>
      </p:ext>
    </p:extLst>
  </p:cSld>
  <p:clrMapOvr>
    <a:masterClrMapping/>
  </p:clrMapOvr>
  <p:transition spd="slow">
    <p:wipe/>
  </p:transition>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5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6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xmlns="e889e55c-35cf-43c7-aaf4-cf2500919dd8">
        <DisplayName xmlns="e889e55c-35cf-43c7-aaf4-cf2500919dd8">Buck Woody</DisplayName>
        <AccountId xmlns="e889e55c-35cf-43c7-aaf4-cf2500919dd8">1</AccountId>
        <AccountType xmlns="e889e55c-35cf-43c7-aaf4-cf2500919dd8"/>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xmlns="04e01bb1-6d80-42e9-ae53-416b1e8aa845">
        <DisplayName xmlns="04e01bb1-6d80-42e9-ae53-416b1e8aa845">Buck Woody</DisplayName>
        <AccountId xmlns="04e01bb1-6d80-42e9-ae53-416b1e8aa845">1</AccountId>
        <AccountType xmlns="04e01bb1-6d80-42e9-ae53-416b1e8aa845"/>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xmlns="04e01bb1-6d80-42e9-ae53-416b1e8aa845">
        <DisplayName xmlns="04e01bb1-6d80-42e9-ae53-416b1e8aa845">Buck Woody</DisplayName>
        <AccountId xmlns="04e01bb1-6d80-42e9-ae53-416b1e8aa845">1</AccountId>
        <AccountType xmlns="04e01bb1-6d80-42e9-ae53-416b1e8aa845"/>
      </UserInfo>
    </MS_x0020_Speaker>
    <Presentation_x0020_Date xmlns="04e01bb1-6d80-42e9-ae53-416b1e8aa845">2017-07-21T04:00:00+00:00</Presentation_x0020_Dat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Data science</TermName>
          <TermId xmlns="http://schemas.microsoft.com/office/infopath/2007/PartnerControls">0690d5f3-d988-46c5-828e-01e9093bfca3</TermId>
        </TermInfo>
      </Terms>
    </TaxKeywordTaxHTField>
    <e349cd3f156b4e7d8653c9cd4f2d8fb4 xmlns="04e01bb1-6d80-42e9-ae53-416b1e8aa845">
      <Terms xmlns="http://schemas.microsoft.com/office/infopath/2007/PartnerControl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359B51E-53C4-4BB7-B374-A6BA4D7B16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230e9df3-be65-4c73-a93b-d1236ebd677e"/>
    <ds:schemaRef ds:uri="http://schemas.openxmlformats.org/package/2006/metadata/core-properties"/>
    <ds:schemaRef ds:uri="http://purl.org/dc/elements/1.1/"/>
    <ds:schemaRef ds:uri="http://schemas.microsoft.com/office/infopath/2007/PartnerControls"/>
    <ds:schemaRef ds:uri="e889e55c-35cf-43c7-aaf4-cf2500919dd8"/>
    <ds:schemaRef ds:uri="04e01bb1-6d80-42e9-ae53-416b1e8aa845"/>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TECH-BAAI205</Template>
  <TotalTime>223</TotalTime>
  <Words>5653</Words>
  <Application>Microsoft Macintosh PowerPoint</Application>
  <PresentationFormat>Custom</PresentationFormat>
  <Paragraphs>660</Paragraphs>
  <Slides>51</Slides>
  <Notes>51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51</vt:i4>
      </vt:variant>
    </vt:vector>
  </HeadingPairs>
  <TitlesOfParts>
    <vt:vector size="66" baseType="lpstr">
      <vt:lpstr>Arial</vt:lpstr>
      <vt:lpstr>Calibri</vt:lpstr>
      <vt:lpstr>Segoe</vt:lpstr>
      <vt:lpstr>Segoe UI</vt:lpstr>
      <vt:lpstr>Segoe UI Light</vt:lpstr>
      <vt:lpstr>Segoe UI Semibold</vt:lpstr>
      <vt:lpstr>Segoe UI Semilight</vt:lpstr>
      <vt:lpstr>Wingdings</vt:lpstr>
      <vt:lpstr>5-50113_Microsoft_Ready_Light_Template</vt:lpstr>
      <vt:lpstr>2_WHITE TEMPLATE</vt:lpstr>
      <vt:lpstr>5_WHITE TEMPLATE</vt:lpstr>
      <vt:lpstr>3_WHITE TEMPLATE</vt:lpstr>
      <vt:lpstr>6_WHITE TEMPLATE</vt:lpstr>
      <vt:lpstr>COLOR TEMPLATE</vt:lpstr>
      <vt:lpstr>4_WHITE TEMPLATE</vt:lpstr>
      <vt:lpstr>Team Data Science Process with Microsoft Azure</vt:lpstr>
      <vt:lpstr>Session objectives and takeaways</vt:lpstr>
      <vt:lpstr>PowerPoint Presentation</vt:lpstr>
      <vt:lpstr>What we’ll cover</vt:lpstr>
      <vt:lpstr>The Data Science Difference</vt:lpstr>
      <vt:lpstr>PowerPoint Presentation</vt:lpstr>
      <vt:lpstr>The Data Science Project Formula</vt:lpstr>
      <vt:lpstr>The Team Data Science Process </vt:lpstr>
      <vt:lpstr>The Azure Platform for Analytics and AI</vt:lpstr>
      <vt:lpstr>PowerPoint Presentation</vt:lpstr>
      <vt:lpstr>PowerPoint Presentation</vt:lpstr>
      <vt:lpstr>PowerPoint Presentation</vt:lpstr>
      <vt:lpstr>PowerPoint Presentation</vt:lpstr>
      <vt:lpstr>PowerPoint Presentation</vt:lpstr>
      <vt:lpstr>Azure DevOps for Advanced Analytics</vt:lpstr>
      <vt:lpstr>Success Factors for the Data Science Project</vt:lpstr>
      <vt:lpstr>Success Factor: The Question</vt:lpstr>
      <vt:lpstr>Success Factor: The Data</vt:lpstr>
      <vt:lpstr>Success Factor: The Analysis</vt:lpstr>
      <vt:lpstr>Success Factor: The Answer</vt:lpstr>
      <vt:lpstr>Azure Storage for Advanced Analytics</vt:lpstr>
      <vt:lpstr>Storage Architecture</vt:lpstr>
      <vt:lpstr>Storage Scenarios</vt:lpstr>
      <vt:lpstr>PowerPoint Presentation</vt:lpstr>
      <vt:lpstr>PowerPoint Presentation</vt:lpstr>
      <vt:lpstr>Lab:</vt:lpstr>
      <vt:lpstr>Identify Data Sources</vt:lpstr>
      <vt:lpstr>Locating and Inspecting data</vt:lpstr>
      <vt:lpstr>Azure Data Catalog</vt:lpstr>
      <vt:lpstr>Lab:</vt:lpstr>
      <vt:lpstr>Data Ingestion</vt:lpstr>
      <vt:lpstr>Azure Event Hubs</vt:lpstr>
      <vt:lpstr>Options for data ingestion</vt:lpstr>
      <vt:lpstr>Connect on-prem to &lt;anything&gt;</vt:lpstr>
      <vt:lpstr>Data Exploration</vt:lpstr>
      <vt:lpstr>Exploring Data</vt:lpstr>
      <vt:lpstr>Update the Azure Data Catalog</vt:lpstr>
      <vt:lpstr>Azure Data Factory</vt:lpstr>
      <vt:lpstr>PowerPoint Presentation</vt:lpstr>
      <vt:lpstr>PowerPoint Presentation</vt:lpstr>
      <vt:lpstr>PowerPoint Presentation</vt:lpstr>
      <vt:lpstr>PowerPoint Presentation</vt:lpstr>
      <vt:lpstr>PowerPoint Presentation</vt:lpstr>
      <vt:lpstr>PowerPoint Presentation</vt:lpstr>
      <vt:lpstr>Lab:</vt:lpstr>
      <vt:lpstr>PowerPoint Presentation</vt:lpstr>
      <vt:lpstr>PowerPoint Presentation</vt:lpstr>
      <vt:lpstr>Analytics Options</vt:lpstr>
      <vt:lpstr>Related content</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The Team Data Science Process</dc:subject>
  <dc:creator>Buck Woody</dc:creator>
  <cp:keywords> Data science</cp:keywords>
  <dc:description/>
  <cp:lastModifiedBy>Fernando Mejia</cp:lastModifiedBy>
  <cp:revision>39</cp:revision>
  <dcterms:created xsi:type="dcterms:W3CDTF">2017-07-01T18:45:23Z</dcterms:created>
  <dcterms:modified xsi:type="dcterms:W3CDTF">2019-03-12T12:15:14Z</dcterms:modified>
  <cp:category>Data Science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84;#Las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TaxKeyword">
    <vt:lpwstr>79;#Microsoft Ready|3ca26e5f-dc1b-4496-bbb3-9dc6901a235f</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bwoody@microsoft.com</vt:lpwstr>
  </property>
  <property fmtid="{D5CDD505-2E9C-101B-9397-08002B2CF9AE}" pid="18" name="MSIP_Label_f42aa342-8706-4288-bd11-ebb85995028c_SetDate">
    <vt:lpwstr>2017-07-01T14:47:26.0244084-04:00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